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1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704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2.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5.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home/claude/assets/logo.png"/>
          <p:cNvPicPr>
            <a:picLocks noChangeAspect="1"/>
          </p:cNvPicPr>
          <p:nvPr/>
        </p:nvPicPr>
        <p:blipFill>
          <a:blip r:embed="rId3"/>
          <a:stretch>
            <a:fillRect/>
          </a:stretch>
        </p:blipFill>
        <p:spPr>
          <a:xfrm>
            <a:off x="640080" y="594360"/>
            <a:ext cx="1188720" cy="1188720"/>
          </a:xfrm>
          <a:prstGeom prst="rect">
            <a:avLst/>
          </a:prstGeom>
        </p:spPr>
      </p:pic>
      <p:sp>
        <p:nvSpPr>
          <p:cNvPr id="3" name="Text 0"/>
          <p:cNvSpPr/>
          <p:nvPr/>
        </p:nvSpPr>
        <p:spPr>
          <a:xfrm>
            <a:off x="640080" y="2788920"/>
            <a:ext cx="9144000" cy="411480"/>
          </a:xfrm>
          <a:prstGeom prst="rect">
            <a:avLst/>
          </a:prstGeom>
          <a:noFill/>
          <a:ln/>
        </p:spPr>
        <p:txBody>
          <a:bodyPr wrap="square" rtlCol="0" anchor="ctr"/>
          <a:lstStyle/>
          <a:p>
            <a:pPr marL="0" indent="0">
              <a:buNone/>
            </a:pPr>
            <a:r>
              <a:rPr lang="en-US" sz="1500" b="1" kern="0" spc="200" dirty="0">
                <a:latin typeface="Calibri" pitchFamily="34" charset="0"/>
                <a:ea typeface="Calibri" pitchFamily="34" charset="-122"/>
                <a:cs typeface="Calibri" pitchFamily="34" charset="-120"/>
              </a:rPr>
              <a:t>A GUIDE FOR PARENTS &amp; CARERS</a:t>
            </a:r>
            <a:endParaRPr lang="en-US" sz="1500" dirty="0"/>
          </a:p>
        </p:txBody>
      </p:sp>
      <p:sp>
        <p:nvSpPr>
          <p:cNvPr id="4" name="Text 1"/>
          <p:cNvSpPr/>
          <p:nvPr/>
        </p:nvSpPr>
        <p:spPr>
          <a:xfrm>
            <a:off x="621792" y="3154680"/>
            <a:ext cx="10515600" cy="1188720"/>
          </a:xfrm>
          <a:prstGeom prst="rect">
            <a:avLst/>
          </a:prstGeom>
          <a:noFill/>
          <a:ln/>
        </p:spPr>
        <p:txBody>
          <a:bodyPr wrap="square" rtlCol="0" anchor="ctr"/>
          <a:lstStyle/>
          <a:p>
            <a:pPr marL="0" indent="0">
              <a:buNone/>
            </a:pPr>
            <a:r>
              <a:rPr lang="en-US" sz="4600" b="1" dirty="0">
                <a:latin typeface="Cambria" pitchFamily="34" charset="0"/>
                <a:ea typeface="Cambria" pitchFamily="34" charset="-122"/>
                <a:cs typeface="Cambria" pitchFamily="34" charset="-120"/>
              </a:rPr>
              <a:t>Exam Access Arrangements</a:t>
            </a:r>
            <a:endParaRPr lang="en-US" sz="4600" dirty="0"/>
          </a:p>
        </p:txBody>
      </p:sp>
      <p:sp>
        <p:nvSpPr>
          <p:cNvPr id="5" name="Text 2"/>
          <p:cNvSpPr/>
          <p:nvPr/>
        </p:nvSpPr>
        <p:spPr>
          <a:xfrm>
            <a:off x="640080" y="4251960"/>
            <a:ext cx="8778240" cy="640080"/>
          </a:xfrm>
          <a:prstGeom prst="rect">
            <a:avLst/>
          </a:prstGeom>
          <a:noFill/>
          <a:ln/>
        </p:spPr>
        <p:txBody>
          <a:bodyPr wrap="square" rtlCol="0" anchor="ctr"/>
          <a:lstStyle/>
          <a:p>
            <a:pPr marL="0" indent="0">
              <a:buNone/>
            </a:pPr>
            <a:r>
              <a:rPr lang="en-US" sz="1600" dirty="0">
                <a:latin typeface="Calibri" pitchFamily="34" charset="0"/>
                <a:ea typeface="Calibri" pitchFamily="34" charset="-122"/>
                <a:cs typeface="Calibri" pitchFamily="34" charset="-120"/>
              </a:rPr>
              <a:t>Understanding the support available to help every student show what they can do in exams.</a:t>
            </a:r>
            <a:endParaRPr lang="en-US" sz="1600" dirty="0"/>
          </a:p>
        </p:txBody>
      </p:sp>
      <p:sp>
        <p:nvSpPr>
          <p:cNvPr id="6" name="Shape 3"/>
          <p:cNvSpPr/>
          <p:nvPr/>
        </p:nvSpPr>
        <p:spPr>
          <a:xfrm>
            <a:off x="640080" y="5074920"/>
            <a:ext cx="1280160" cy="0"/>
          </a:xfrm>
          <a:prstGeom prst="line">
            <a:avLst/>
          </a:prstGeom>
          <a:noFill/>
          <a:ln w="31750">
            <a:solidFill>
              <a:srgbClr val="CC151A"/>
            </a:solidFill>
            <a:prstDash val="solid"/>
          </a:ln>
        </p:spPr>
        <p:txBody>
          <a:bodyPr/>
          <a:lstStyle/>
          <a:p>
            <a:endParaRPr lang="en-GB"/>
          </a:p>
        </p:txBody>
      </p:sp>
      <p:sp>
        <p:nvSpPr>
          <p:cNvPr id="7" name="Text 4"/>
          <p:cNvSpPr/>
          <p:nvPr/>
        </p:nvSpPr>
        <p:spPr>
          <a:xfrm>
            <a:off x="640080" y="5212080"/>
            <a:ext cx="9144000" cy="365760"/>
          </a:xfrm>
          <a:prstGeom prst="rect">
            <a:avLst/>
          </a:prstGeom>
          <a:noFill/>
          <a:ln/>
        </p:spPr>
        <p:txBody>
          <a:bodyPr wrap="square" rtlCol="0" anchor="ctr"/>
          <a:lstStyle/>
          <a:p>
            <a:pPr marL="0" indent="0">
              <a:buNone/>
            </a:pPr>
            <a:r>
              <a:rPr lang="en-US" sz="1250" dirty="0">
                <a:latin typeface="Calibri" pitchFamily="34" charset="0"/>
                <a:ea typeface="Calibri" pitchFamily="34" charset="-122"/>
                <a:cs typeface="Calibri" pitchFamily="34" charset="-120"/>
              </a:rPr>
              <a:t>Tavistock College  ·  Updated for the 2025/26 exam series (JCQ March 2026 update)</a:t>
            </a:r>
            <a:endParaRPr lang="en-US" sz="12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10515600" cy="640080"/>
          </a:xfrm>
          <a:prstGeom prst="rect">
            <a:avLst/>
          </a:prstGeom>
          <a:noFill/>
          <a:ln/>
        </p:spPr>
        <p:txBody>
          <a:bodyPr wrap="square" rtlCol="0" anchor="ctr"/>
          <a:lstStyle/>
          <a:p>
            <a:pPr marL="0" indent="0">
              <a:buNone/>
            </a:pPr>
            <a:r>
              <a:rPr lang="en-US" sz="3200" b="1" dirty="0">
                <a:solidFill>
                  <a:srgbClr val="2B2B2B"/>
                </a:solidFill>
                <a:latin typeface="Cambria" pitchFamily="34" charset="0"/>
                <a:ea typeface="Cambria" pitchFamily="34" charset="-122"/>
                <a:cs typeface="Cambria" pitchFamily="34" charset="-120"/>
              </a:rPr>
              <a:t>What are Access Arrangements?</a:t>
            </a:r>
            <a:endParaRPr lang="en-US" sz="3200" dirty="0"/>
          </a:p>
        </p:txBody>
      </p:sp>
      <p:sp>
        <p:nvSpPr>
          <p:cNvPr id="3" name="Text 1"/>
          <p:cNvSpPr/>
          <p:nvPr/>
        </p:nvSpPr>
        <p:spPr>
          <a:xfrm>
            <a:off x="548640" y="1371600"/>
            <a:ext cx="6126480" cy="2926080"/>
          </a:xfrm>
          <a:prstGeom prst="rect">
            <a:avLst/>
          </a:prstGeom>
          <a:noFill/>
          <a:ln/>
        </p:spPr>
        <p:txBody>
          <a:bodyPr wrap="square" rtlCol="0" anchor="t"/>
          <a:lstStyle/>
          <a:p>
            <a:pPr marL="0" indent="0">
              <a:lnSpc>
                <a:spcPct val="125000"/>
              </a:lnSpc>
              <a:buNone/>
            </a:pPr>
            <a:r>
              <a:rPr lang="en-US" sz="1600" dirty="0">
                <a:solidFill>
                  <a:srgbClr val="2B2B2B"/>
                </a:solidFill>
                <a:latin typeface="Calibri" pitchFamily="34" charset="0"/>
                <a:ea typeface="Calibri" pitchFamily="34" charset="-122"/>
                <a:cs typeface="Calibri" pitchFamily="34" charset="-120"/>
              </a:rPr>
              <a:t>Access arrangements are agreed adjustments that let a student with a specific need — for example a learning difficulty, a disability, or a temporary injury — take an exam in a way that works for them.
</a:t>
            </a:r>
            <a:endParaRPr lang="en-US" sz="1600" dirty="0"/>
          </a:p>
          <a:p>
            <a:pPr marL="0" indent="0">
              <a:lnSpc>
                <a:spcPct val="125000"/>
              </a:lnSpc>
              <a:buNone/>
            </a:pPr>
            <a:r>
              <a:rPr lang="en-US" sz="1600" dirty="0">
                <a:solidFill>
                  <a:srgbClr val="2B2B2B"/>
                </a:solidFill>
                <a:latin typeface="Calibri" pitchFamily="34" charset="0"/>
                <a:ea typeface="Calibri" pitchFamily="34" charset="-122"/>
                <a:cs typeface="Calibri" pitchFamily="34" charset="-120"/>
              </a:rPr>
              <a:t>They don't change what's being tested. They simply remove unnecessary barriers, so a student can show what they actually know.</a:t>
            </a:r>
            <a:endParaRPr lang="en-US" sz="1600" dirty="0"/>
          </a:p>
        </p:txBody>
      </p:sp>
      <p:sp>
        <p:nvSpPr>
          <p:cNvPr id="4" name="Shape 2"/>
          <p:cNvSpPr/>
          <p:nvPr/>
        </p:nvSpPr>
        <p:spPr>
          <a:xfrm>
            <a:off x="548640" y="4572000"/>
            <a:ext cx="6126480" cy="1280160"/>
          </a:xfrm>
          <a:prstGeom prst="roundRect">
            <a:avLst>
              <a:gd name="adj" fmla="val 5714"/>
            </a:avLst>
          </a:prstGeom>
          <a:solidFill>
            <a:srgbClr val="FBEAEA"/>
          </a:solidFill>
          <a:ln/>
        </p:spPr>
        <p:txBody>
          <a:bodyPr/>
          <a:lstStyle/>
          <a:p>
            <a:endParaRPr lang="en-GB"/>
          </a:p>
        </p:txBody>
      </p:sp>
      <p:sp>
        <p:nvSpPr>
          <p:cNvPr id="5" name="Text 3"/>
          <p:cNvSpPr/>
          <p:nvPr/>
        </p:nvSpPr>
        <p:spPr>
          <a:xfrm>
            <a:off x="777240" y="4572000"/>
            <a:ext cx="5669280" cy="1280160"/>
          </a:xfrm>
          <a:prstGeom prst="rect">
            <a:avLst/>
          </a:prstGeom>
          <a:noFill/>
          <a:ln/>
        </p:spPr>
        <p:txBody>
          <a:bodyPr wrap="square" rtlCol="0" anchor="ctr"/>
          <a:lstStyle/>
          <a:p>
            <a:pPr marL="0" indent="0">
              <a:buNone/>
            </a:pPr>
            <a:r>
              <a:rPr lang="en-US" sz="1350" i="1" dirty="0">
                <a:solidFill>
                  <a:srgbClr val="2B2B2B"/>
                </a:solidFill>
                <a:latin typeface="Calibri" pitchFamily="34" charset="0"/>
                <a:ea typeface="Calibri" pitchFamily="34" charset="-122"/>
                <a:cs typeface="Calibri" pitchFamily="34" charset="-120"/>
              </a:rPr>
              <a:t>This is how schools meet their duty under the Equality Act 2010 to make ‘reasonable adjustments’ for exams.</a:t>
            </a:r>
            <a:endParaRPr lang="en-US" sz="1350" dirty="0"/>
          </a:p>
        </p:txBody>
      </p:sp>
      <p:sp>
        <p:nvSpPr>
          <p:cNvPr id="6" name="Shape 4"/>
          <p:cNvSpPr/>
          <p:nvPr/>
        </p:nvSpPr>
        <p:spPr>
          <a:xfrm>
            <a:off x="7132320" y="1371600"/>
            <a:ext cx="4480560" cy="4480560"/>
          </a:xfrm>
          <a:prstGeom prst="roundRect">
            <a:avLst>
              <a:gd name="adj" fmla="val 2041"/>
            </a:avLst>
          </a:prstGeom>
          <a:solidFill>
            <a:srgbClr val="1B1B1B"/>
          </a:solidFill>
          <a:ln/>
        </p:spPr>
        <p:txBody>
          <a:bodyPr/>
          <a:lstStyle/>
          <a:p>
            <a:endParaRPr lang="en-GB"/>
          </a:p>
        </p:txBody>
      </p:sp>
      <p:sp>
        <p:nvSpPr>
          <p:cNvPr id="7" name="Shape 5"/>
          <p:cNvSpPr/>
          <p:nvPr/>
        </p:nvSpPr>
        <p:spPr>
          <a:xfrm>
            <a:off x="9006840" y="1828800"/>
            <a:ext cx="731520" cy="731520"/>
          </a:xfrm>
          <a:prstGeom prst="ellipse">
            <a:avLst/>
          </a:prstGeom>
          <a:solidFill>
            <a:srgbClr val="CC151A"/>
          </a:solidFill>
          <a:ln/>
        </p:spPr>
        <p:txBody>
          <a:bodyPr/>
          <a:lstStyle/>
          <a:p>
            <a:endParaRPr lang="en-GB"/>
          </a:p>
        </p:txBody>
      </p:sp>
      <p:pic>
        <p:nvPicPr>
          <p:cNvPr id="8" name="Image 0" descr="/home/claude/assets/glasses.png"/>
          <p:cNvPicPr>
            <a:picLocks noChangeAspect="1"/>
          </p:cNvPicPr>
          <p:nvPr/>
        </p:nvPicPr>
        <p:blipFill>
          <a:blip r:embed="rId3"/>
          <a:stretch>
            <a:fillRect/>
          </a:stretch>
        </p:blipFill>
        <p:spPr>
          <a:xfrm>
            <a:off x="9087307" y="1909267"/>
            <a:ext cx="570586" cy="570586"/>
          </a:xfrm>
          <a:prstGeom prst="rect">
            <a:avLst/>
          </a:prstGeom>
        </p:spPr>
      </p:pic>
      <p:sp>
        <p:nvSpPr>
          <p:cNvPr id="9" name="Text 6"/>
          <p:cNvSpPr/>
          <p:nvPr/>
        </p:nvSpPr>
        <p:spPr>
          <a:xfrm>
            <a:off x="7406640" y="2743200"/>
            <a:ext cx="3931920" cy="1188720"/>
          </a:xfrm>
          <a:prstGeom prst="rect">
            <a:avLst/>
          </a:prstGeom>
          <a:noFill/>
          <a:ln/>
        </p:spPr>
        <p:txBody>
          <a:bodyPr wrap="square" rtlCol="0" anchor="ctr"/>
          <a:lstStyle/>
          <a:p>
            <a:pPr marL="0" indent="0" algn="ctr">
              <a:buNone/>
            </a:pPr>
            <a:r>
              <a:rPr lang="en-US" sz="2600" b="1" dirty="0">
                <a:solidFill>
                  <a:srgbClr val="FFFFFF"/>
                </a:solidFill>
                <a:latin typeface="Cambria" pitchFamily="34" charset="0"/>
                <a:ea typeface="Cambria" pitchFamily="34" charset="-122"/>
                <a:cs typeface="Cambria" pitchFamily="34" charset="-120"/>
              </a:rPr>
              <a:t>Same exam.</a:t>
            </a:r>
            <a:endParaRPr lang="en-US" sz="2600" dirty="0"/>
          </a:p>
          <a:p>
            <a:pPr marL="0" indent="0" algn="ctr">
              <a:buNone/>
            </a:pPr>
            <a:r>
              <a:rPr lang="en-US" sz="2600" b="1" dirty="0">
                <a:solidFill>
                  <a:srgbClr val="FFFFFF"/>
                </a:solidFill>
                <a:latin typeface="Cambria" pitchFamily="34" charset="0"/>
                <a:ea typeface="Cambria" pitchFamily="34" charset="-122"/>
                <a:cs typeface="Cambria" pitchFamily="34" charset="-120"/>
              </a:rPr>
              <a:t>Fair access.</a:t>
            </a:r>
            <a:endParaRPr lang="en-US" sz="2600" dirty="0"/>
          </a:p>
        </p:txBody>
      </p:sp>
      <p:sp>
        <p:nvSpPr>
          <p:cNvPr id="10" name="Text 7"/>
          <p:cNvSpPr/>
          <p:nvPr/>
        </p:nvSpPr>
        <p:spPr>
          <a:xfrm>
            <a:off x="7498080" y="3977640"/>
            <a:ext cx="3749040" cy="1554480"/>
          </a:xfrm>
          <a:prstGeom prst="rect">
            <a:avLst/>
          </a:prstGeom>
          <a:noFill/>
          <a:ln/>
        </p:spPr>
        <p:txBody>
          <a:bodyPr wrap="square" rtlCol="0" anchor="t"/>
          <a:lstStyle/>
          <a:p>
            <a:pPr marL="0" indent="0" algn="ctr">
              <a:buNone/>
            </a:pPr>
            <a:r>
              <a:rPr lang="en-US" sz="1300" dirty="0">
                <a:solidFill>
                  <a:srgbClr val="D9D9D9"/>
                </a:solidFill>
                <a:latin typeface="Calibri" pitchFamily="34" charset="0"/>
                <a:ea typeface="Calibri" pitchFamily="34" charset="-122"/>
                <a:cs typeface="Calibri" pitchFamily="34" charset="-120"/>
              </a:rPr>
              <a:t>Access arrangements level the playing field — they never give a student an advantage over their peers.</a:t>
            </a:r>
            <a:endParaRPr lang="en-US" sz="1300" dirty="0"/>
          </a:p>
        </p:txBody>
      </p:sp>
      <p:sp>
        <p:nvSpPr>
          <p:cNvPr id="11" name="Text 8"/>
          <p:cNvSpPr/>
          <p:nvPr/>
        </p:nvSpPr>
        <p:spPr>
          <a:xfrm>
            <a:off x="457200" y="6528816"/>
            <a:ext cx="8686800" cy="274320"/>
          </a:xfrm>
          <a:prstGeom prst="rect">
            <a:avLst/>
          </a:prstGeom>
          <a:noFill/>
          <a:ln/>
        </p:spPr>
        <p:txBody>
          <a:bodyPr wrap="square" rtlCol="0" anchor="ctr"/>
          <a:lstStyle/>
          <a:p>
            <a:pPr marL="0" indent="0" algn="l">
              <a:buNone/>
            </a:pPr>
            <a:r>
              <a:rPr lang="en-US" sz="900" dirty="0">
                <a:solidFill>
                  <a:srgbClr val="6B6B6B"/>
                </a:solidFill>
                <a:latin typeface="Calibri" pitchFamily="34" charset="0"/>
                <a:ea typeface="Calibri" pitchFamily="34" charset="-122"/>
                <a:cs typeface="Calibri" pitchFamily="34" charset="-120"/>
              </a:rPr>
              <a:t>Tavistock College  ·  Exam Access Arrangements for Parents &amp; Carers</a:t>
            </a:r>
            <a:endParaRPr lang="en-US" sz="900" dirty="0"/>
          </a:p>
        </p:txBody>
      </p:sp>
      <p:sp>
        <p:nvSpPr>
          <p:cNvPr id="12" name="Text 9"/>
          <p:cNvSpPr/>
          <p:nvPr/>
        </p:nvSpPr>
        <p:spPr>
          <a:xfrm>
            <a:off x="10332720" y="6528816"/>
            <a:ext cx="1371600" cy="27432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11480"/>
            <a:ext cx="10515600" cy="640080"/>
          </a:xfrm>
          <a:prstGeom prst="rect">
            <a:avLst/>
          </a:prstGeom>
          <a:noFill/>
          <a:ln/>
        </p:spPr>
        <p:txBody>
          <a:bodyPr wrap="square" rtlCol="0" anchor="ctr"/>
          <a:lstStyle/>
          <a:p>
            <a:pPr marL="0" indent="0">
              <a:buNone/>
            </a:pPr>
            <a:r>
              <a:rPr lang="en-US" sz="3200" b="1" dirty="0">
                <a:solidFill>
                  <a:srgbClr val="2B2B2B"/>
                </a:solidFill>
                <a:latin typeface="Cambria" pitchFamily="34" charset="0"/>
                <a:ea typeface="Cambria" pitchFamily="34" charset="-122"/>
                <a:cs typeface="Cambria" pitchFamily="34" charset="-120"/>
              </a:rPr>
              <a:t>Common Types of Support</a:t>
            </a:r>
            <a:endParaRPr lang="en-US" sz="3200" dirty="0"/>
          </a:p>
        </p:txBody>
      </p:sp>
      <p:sp>
        <p:nvSpPr>
          <p:cNvPr id="3" name="Text 1"/>
          <p:cNvSpPr/>
          <p:nvPr/>
        </p:nvSpPr>
        <p:spPr>
          <a:xfrm>
            <a:off x="548640" y="987552"/>
            <a:ext cx="10515600" cy="365760"/>
          </a:xfrm>
          <a:prstGeom prst="rect">
            <a:avLst/>
          </a:prstGeom>
          <a:noFill/>
          <a:ln/>
        </p:spPr>
        <p:txBody>
          <a:bodyPr wrap="square" rtlCol="0" anchor="ctr"/>
          <a:lstStyle/>
          <a:p>
            <a:pPr marL="0" indent="0">
              <a:buNone/>
            </a:pPr>
            <a:r>
              <a:rPr lang="en-US" sz="1350" i="1" dirty="0">
                <a:solidFill>
                  <a:srgbClr val="6B6B6B"/>
                </a:solidFill>
                <a:latin typeface="Calibri" pitchFamily="34" charset="0"/>
                <a:ea typeface="Calibri" pitchFamily="34" charset="-122"/>
                <a:cs typeface="Calibri" pitchFamily="34" charset="-120"/>
              </a:rPr>
              <a:t>Every arrangement is tailored to the individual student — this is not an exhaustive list.</a:t>
            </a:r>
            <a:endParaRPr lang="en-US" sz="1350" dirty="0"/>
          </a:p>
        </p:txBody>
      </p:sp>
      <p:sp>
        <p:nvSpPr>
          <p:cNvPr id="4" name="Shape 2"/>
          <p:cNvSpPr/>
          <p:nvPr/>
        </p:nvSpPr>
        <p:spPr>
          <a:xfrm>
            <a:off x="548640" y="1600200"/>
            <a:ext cx="2606040" cy="2148840"/>
          </a:xfrm>
          <a:prstGeom prst="roundRect">
            <a:avLst>
              <a:gd name="adj" fmla="val 3404"/>
            </a:avLst>
          </a:prstGeom>
          <a:solidFill>
            <a:srgbClr val="F7F7F7"/>
          </a:solidFill>
          <a:ln/>
        </p:spPr>
        <p:txBody>
          <a:bodyPr/>
          <a:lstStyle/>
          <a:p>
            <a:endParaRPr lang="en-GB"/>
          </a:p>
        </p:txBody>
      </p:sp>
      <p:sp>
        <p:nvSpPr>
          <p:cNvPr id="5" name="Shape 3"/>
          <p:cNvSpPr/>
          <p:nvPr/>
        </p:nvSpPr>
        <p:spPr>
          <a:xfrm>
            <a:off x="1568196" y="1828800"/>
            <a:ext cx="566928" cy="566928"/>
          </a:xfrm>
          <a:prstGeom prst="ellipse">
            <a:avLst/>
          </a:prstGeom>
          <a:solidFill>
            <a:srgbClr val="CC151A"/>
          </a:solidFill>
          <a:ln/>
        </p:spPr>
        <p:txBody>
          <a:bodyPr/>
          <a:lstStyle/>
          <a:p>
            <a:endParaRPr lang="en-GB"/>
          </a:p>
        </p:txBody>
      </p:sp>
      <p:pic>
        <p:nvPicPr>
          <p:cNvPr id="6" name="Image 0" descr="/home/claude/assets/clock.png"/>
          <p:cNvPicPr>
            <a:picLocks noChangeAspect="1"/>
          </p:cNvPicPr>
          <p:nvPr/>
        </p:nvPicPr>
        <p:blipFill>
          <a:blip r:embed="rId3"/>
          <a:stretch>
            <a:fillRect/>
          </a:stretch>
        </p:blipFill>
        <p:spPr>
          <a:xfrm>
            <a:off x="1630558" y="1891162"/>
            <a:ext cx="442204" cy="442204"/>
          </a:xfrm>
          <a:prstGeom prst="rect">
            <a:avLst/>
          </a:prstGeom>
        </p:spPr>
      </p:pic>
      <p:sp>
        <p:nvSpPr>
          <p:cNvPr id="7" name="Text 4"/>
          <p:cNvSpPr/>
          <p:nvPr/>
        </p:nvSpPr>
        <p:spPr>
          <a:xfrm>
            <a:off x="658368" y="2514600"/>
            <a:ext cx="2386584" cy="502920"/>
          </a:xfrm>
          <a:prstGeom prst="rect">
            <a:avLst/>
          </a:prstGeom>
          <a:noFill/>
          <a:ln/>
        </p:spPr>
        <p:txBody>
          <a:bodyPr wrap="square" rtlCol="0" anchor="t"/>
          <a:lstStyle/>
          <a:p>
            <a:pPr marL="0" indent="0" algn="ctr">
              <a:buNone/>
            </a:pPr>
            <a:r>
              <a:rPr lang="en-US" sz="1350" b="1" dirty="0">
                <a:solidFill>
                  <a:srgbClr val="2B2B2B"/>
                </a:solidFill>
                <a:latin typeface="Calibri" pitchFamily="34" charset="0"/>
                <a:ea typeface="Calibri" pitchFamily="34" charset="-122"/>
                <a:cs typeface="Calibri" pitchFamily="34" charset="-120"/>
              </a:rPr>
              <a:t>Extra time</a:t>
            </a:r>
            <a:endParaRPr lang="en-US" sz="1350" dirty="0"/>
          </a:p>
        </p:txBody>
      </p:sp>
      <p:sp>
        <p:nvSpPr>
          <p:cNvPr id="8" name="Text 5"/>
          <p:cNvSpPr/>
          <p:nvPr/>
        </p:nvSpPr>
        <p:spPr>
          <a:xfrm>
            <a:off x="685800" y="2971800"/>
            <a:ext cx="2331720" cy="731520"/>
          </a:xfrm>
          <a:prstGeom prst="rect">
            <a:avLst/>
          </a:prstGeom>
          <a:noFill/>
          <a:ln/>
        </p:spPr>
        <p:txBody>
          <a:bodyPr wrap="square" rtlCol="0" anchor="t"/>
          <a:lstStyle/>
          <a:p>
            <a:pPr marL="0" indent="0" algn="ctr">
              <a:buNone/>
            </a:pPr>
            <a:r>
              <a:rPr lang="en-US" sz="1050" dirty="0">
                <a:solidFill>
                  <a:srgbClr val="6B6B6B"/>
                </a:solidFill>
                <a:latin typeface="Calibri" pitchFamily="34" charset="0"/>
                <a:ea typeface="Calibri" pitchFamily="34" charset="-122"/>
                <a:cs typeface="Calibri" pitchFamily="34" charset="-120"/>
              </a:rPr>
              <a:t>Usually 25% longer to complete a paper</a:t>
            </a:r>
            <a:endParaRPr lang="en-US" sz="1050" dirty="0"/>
          </a:p>
        </p:txBody>
      </p:sp>
      <p:sp>
        <p:nvSpPr>
          <p:cNvPr id="9" name="Shape 6"/>
          <p:cNvSpPr/>
          <p:nvPr/>
        </p:nvSpPr>
        <p:spPr>
          <a:xfrm>
            <a:off x="3319272" y="1600200"/>
            <a:ext cx="2606040" cy="2148840"/>
          </a:xfrm>
          <a:prstGeom prst="roundRect">
            <a:avLst>
              <a:gd name="adj" fmla="val 3404"/>
            </a:avLst>
          </a:prstGeom>
          <a:solidFill>
            <a:srgbClr val="F7F7F7"/>
          </a:solidFill>
          <a:ln/>
        </p:spPr>
        <p:txBody>
          <a:bodyPr/>
          <a:lstStyle/>
          <a:p>
            <a:endParaRPr lang="en-GB"/>
          </a:p>
        </p:txBody>
      </p:sp>
      <p:sp>
        <p:nvSpPr>
          <p:cNvPr id="10" name="Shape 7"/>
          <p:cNvSpPr/>
          <p:nvPr/>
        </p:nvSpPr>
        <p:spPr>
          <a:xfrm>
            <a:off x="4338828" y="1828800"/>
            <a:ext cx="566928" cy="566928"/>
          </a:xfrm>
          <a:prstGeom prst="ellipse">
            <a:avLst/>
          </a:prstGeom>
          <a:solidFill>
            <a:srgbClr val="CC151A"/>
          </a:solidFill>
          <a:ln/>
        </p:spPr>
        <p:txBody>
          <a:bodyPr/>
          <a:lstStyle/>
          <a:p>
            <a:endParaRPr lang="en-GB"/>
          </a:p>
        </p:txBody>
      </p:sp>
      <p:pic>
        <p:nvPicPr>
          <p:cNvPr id="11" name="Image 1" descr="/home/claude/assets/bed.png"/>
          <p:cNvPicPr>
            <a:picLocks noChangeAspect="1"/>
          </p:cNvPicPr>
          <p:nvPr/>
        </p:nvPicPr>
        <p:blipFill>
          <a:blip r:embed="rId4"/>
          <a:stretch>
            <a:fillRect/>
          </a:stretch>
        </p:blipFill>
        <p:spPr>
          <a:xfrm>
            <a:off x="4401190" y="1891162"/>
            <a:ext cx="442204" cy="442204"/>
          </a:xfrm>
          <a:prstGeom prst="rect">
            <a:avLst/>
          </a:prstGeom>
        </p:spPr>
      </p:pic>
      <p:sp>
        <p:nvSpPr>
          <p:cNvPr id="12" name="Text 8"/>
          <p:cNvSpPr/>
          <p:nvPr/>
        </p:nvSpPr>
        <p:spPr>
          <a:xfrm>
            <a:off x="3429000" y="2514600"/>
            <a:ext cx="2386584" cy="502920"/>
          </a:xfrm>
          <a:prstGeom prst="rect">
            <a:avLst/>
          </a:prstGeom>
          <a:noFill/>
          <a:ln/>
        </p:spPr>
        <p:txBody>
          <a:bodyPr wrap="square" rtlCol="0" anchor="t"/>
          <a:lstStyle/>
          <a:p>
            <a:pPr marL="0" indent="0" algn="ctr">
              <a:buNone/>
            </a:pPr>
            <a:r>
              <a:rPr lang="en-US" sz="1350" b="1" dirty="0">
                <a:solidFill>
                  <a:srgbClr val="2B2B2B"/>
                </a:solidFill>
                <a:latin typeface="Calibri" pitchFamily="34" charset="0"/>
                <a:ea typeface="Calibri" pitchFamily="34" charset="-122"/>
                <a:cs typeface="Calibri" pitchFamily="34" charset="-120"/>
              </a:rPr>
              <a:t>Supervised rest breaks</a:t>
            </a:r>
            <a:endParaRPr lang="en-US" sz="1350" dirty="0"/>
          </a:p>
        </p:txBody>
      </p:sp>
      <p:sp>
        <p:nvSpPr>
          <p:cNvPr id="13" name="Text 9"/>
          <p:cNvSpPr/>
          <p:nvPr/>
        </p:nvSpPr>
        <p:spPr>
          <a:xfrm>
            <a:off x="3456432" y="2971800"/>
            <a:ext cx="2331720" cy="731520"/>
          </a:xfrm>
          <a:prstGeom prst="rect">
            <a:avLst/>
          </a:prstGeom>
          <a:noFill/>
          <a:ln/>
        </p:spPr>
        <p:txBody>
          <a:bodyPr wrap="square" rtlCol="0" anchor="t"/>
          <a:lstStyle/>
          <a:p>
            <a:pPr marL="0" indent="0" algn="ctr">
              <a:buNone/>
            </a:pPr>
            <a:r>
              <a:rPr lang="en-US" sz="1050" dirty="0">
                <a:solidFill>
                  <a:srgbClr val="6B6B6B"/>
                </a:solidFill>
                <a:latin typeface="Calibri" pitchFamily="34" charset="0"/>
                <a:ea typeface="Calibri" pitchFamily="34" charset="-122"/>
                <a:cs typeface="Calibri" pitchFamily="34" charset="-120"/>
              </a:rPr>
              <a:t>Short, structured pauses during a paper</a:t>
            </a:r>
            <a:endParaRPr lang="en-US" sz="1050" dirty="0"/>
          </a:p>
        </p:txBody>
      </p:sp>
      <p:sp>
        <p:nvSpPr>
          <p:cNvPr id="14" name="Shape 10"/>
          <p:cNvSpPr/>
          <p:nvPr/>
        </p:nvSpPr>
        <p:spPr>
          <a:xfrm>
            <a:off x="6089904" y="1600200"/>
            <a:ext cx="2606040" cy="2148840"/>
          </a:xfrm>
          <a:prstGeom prst="roundRect">
            <a:avLst>
              <a:gd name="adj" fmla="val 3404"/>
            </a:avLst>
          </a:prstGeom>
          <a:solidFill>
            <a:srgbClr val="F7F7F7"/>
          </a:solidFill>
          <a:ln/>
        </p:spPr>
        <p:txBody>
          <a:bodyPr/>
          <a:lstStyle/>
          <a:p>
            <a:endParaRPr lang="en-GB"/>
          </a:p>
        </p:txBody>
      </p:sp>
      <p:sp>
        <p:nvSpPr>
          <p:cNvPr id="15" name="Shape 11"/>
          <p:cNvSpPr/>
          <p:nvPr/>
        </p:nvSpPr>
        <p:spPr>
          <a:xfrm>
            <a:off x="7109460" y="1828800"/>
            <a:ext cx="566928" cy="566928"/>
          </a:xfrm>
          <a:prstGeom prst="ellipse">
            <a:avLst/>
          </a:prstGeom>
          <a:solidFill>
            <a:srgbClr val="CC151A"/>
          </a:solidFill>
          <a:ln/>
        </p:spPr>
        <p:txBody>
          <a:bodyPr/>
          <a:lstStyle/>
          <a:p>
            <a:endParaRPr lang="en-GB"/>
          </a:p>
        </p:txBody>
      </p:sp>
      <p:pic>
        <p:nvPicPr>
          <p:cNvPr id="16" name="Image 2" descr="/home/claude/assets/reader.png"/>
          <p:cNvPicPr>
            <a:picLocks noChangeAspect="1"/>
          </p:cNvPicPr>
          <p:nvPr/>
        </p:nvPicPr>
        <p:blipFill>
          <a:blip r:embed="rId5"/>
          <a:stretch>
            <a:fillRect/>
          </a:stretch>
        </p:blipFill>
        <p:spPr>
          <a:xfrm>
            <a:off x="7171822" y="1891162"/>
            <a:ext cx="442204" cy="442204"/>
          </a:xfrm>
          <a:prstGeom prst="rect">
            <a:avLst/>
          </a:prstGeom>
        </p:spPr>
      </p:pic>
      <p:sp>
        <p:nvSpPr>
          <p:cNvPr id="17" name="Text 12"/>
          <p:cNvSpPr/>
          <p:nvPr/>
        </p:nvSpPr>
        <p:spPr>
          <a:xfrm>
            <a:off x="6199632" y="2514600"/>
            <a:ext cx="2386584" cy="502920"/>
          </a:xfrm>
          <a:prstGeom prst="rect">
            <a:avLst/>
          </a:prstGeom>
          <a:noFill/>
          <a:ln/>
        </p:spPr>
        <p:txBody>
          <a:bodyPr wrap="square" rtlCol="0" anchor="t"/>
          <a:lstStyle/>
          <a:p>
            <a:pPr marL="0" indent="0" algn="ctr">
              <a:buNone/>
            </a:pPr>
            <a:r>
              <a:rPr lang="en-US" sz="1350" b="1" dirty="0">
                <a:solidFill>
                  <a:srgbClr val="2B2B2B"/>
                </a:solidFill>
                <a:latin typeface="Calibri" pitchFamily="34" charset="0"/>
                <a:ea typeface="Calibri" pitchFamily="34" charset="-122"/>
                <a:cs typeface="Calibri" pitchFamily="34" charset="-120"/>
              </a:rPr>
              <a:t>Reader / computer reader</a:t>
            </a:r>
            <a:endParaRPr lang="en-US" sz="1350" dirty="0"/>
          </a:p>
        </p:txBody>
      </p:sp>
      <p:sp>
        <p:nvSpPr>
          <p:cNvPr id="18" name="Text 13"/>
          <p:cNvSpPr/>
          <p:nvPr/>
        </p:nvSpPr>
        <p:spPr>
          <a:xfrm>
            <a:off x="6227064" y="2971800"/>
            <a:ext cx="2331720" cy="731520"/>
          </a:xfrm>
          <a:prstGeom prst="rect">
            <a:avLst/>
          </a:prstGeom>
          <a:noFill/>
          <a:ln/>
        </p:spPr>
        <p:txBody>
          <a:bodyPr wrap="square" rtlCol="0" anchor="t"/>
          <a:lstStyle/>
          <a:p>
            <a:pPr marL="0" indent="0" algn="ctr">
              <a:buNone/>
            </a:pPr>
            <a:r>
              <a:rPr lang="en-US" sz="1050" dirty="0">
                <a:solidFill>
                  <a:srgbClr val="6B6B6B"/>
                </a:solidFill>
                <a:latin typeface="Calibri" pitchFamily="34" charset="0"/>
                <a:ea typeface="Calibri" pitchFamily="34" charset="-122"/>
                <a:cs typeface="Calibri" pitchFamily="34" charset="-120"/>
              </a:rPr>
              <a:t>Exam questions read aloud or on-screen</a:t>
            </a:r>
            <a:endParaRPr lang="en-US" sz="1050" dirty="0"/>
          </a:p>
        </p:txBody>
      </p:sp>
      <p:sp>
        <p:nvSpPr>
          <p:cNvPr id="19" name="Shape 14"/>
          <p:cNvSpPr/>
          <p:nvPr/>
        </p:nvSpPr>
        <p:spPr>
          <a:xfrm>
            <a:off x="8860536" y="1600200"/>
            <a:ext cx="2606040" cy="2148840"/>
          </a:xfrm>
          <a:prstGeom prst="roundRect">
            <a:avLst>
              <a:gd name="adj" fmla="val 3404"/>
            </a:avLst>
          </a:prstGeom>
          <a:solidFill>
            <a:srgbClr val="F7F7F7"/>
          </a:solidFill>
          <a:ln/>
        </p:spPr>
        <p:txBody>
          <a:bodyPr/>
          <a:lstStyle/>
          <a:p>
            <a:endParaRPr lang="en-GB"/>
          </a:p>
        </p:txBody>
      </p:sp>
      <p:sp>
        <p:nvSpPr>
          <p:cNvPr id="20" name="Shape 15"/>
          <p:cNvSpPr/>
          <p:nvPr/>
        </p:nvSpPr>
        <p:spPr>
          <a:xfrm>
            <a:off x="9880092" y="1828800"/>
            <a:ext cx="566928" cy="566928"/>
          </a:xfrm>
          <a:prstGeom prst="ellipse">
            <a:avLst/>
          </a:prstGeom>
          <a:solidFill>
            <a:srgbClr val="CC151A"/>
          </a:solidFill>
          <a:ln/>
        </p:spPr>
        <p:txBody>
          <a:bodyPr/>
          <a:lstStyle/>
          <a:p>
            <a:endParaRPr lang="en-GB"/>
          </a:p>
        </p:txBody>
      </p:sp>
      <p:pic>
        <p:nvPicPr>
          <p:cNvPr id="21" name="Image 3" descr="/home/claude/assets/pencil.png"/>
          <p:cNvPicPr>
            <a:picLocks noChangeAspect="1"/>
          </p:cNvPicPr>
          <p:nvPr/>
        </p:nvPicPr>
        <p:blipFill>
          <a:blip r:embed="rId6"/>
          <a:stretch>
            <a:fillRect/>
          </a:stretch>
        </p:blipFill>
        <p:spPr>
          <a:xfrm>
            <a:off x="9942454" y="1891162"/>
            <a:ext cx="442204" cy="442204"/>
          </a:xfrm>
          <a:prstGeom prst="rect">
            <a:avLst/>
          </a:prstGeom>
        </p:spPr>
      </p:pic>
      <p:sp>
        <p:nvSpPr>
          <p:cNvPr id="22" name="Text 16"/>
          <p:cNvSpPr/>
          <p:nvPr/>
        </p:nvSpPr>
        <p:spPr>
          <a:xfrm>
            <a:off x="8970264" y="2514600"/>
            <a:ext cx="2386584" cy="502920"/>
          </a:xfrm>
          <a:prstGeom prst="rect">
            <a:avLst/>
          </a:prstGeom>
          <a:noFill/>
          <a:ln/>
        </p:spPr>
        <p:txBody>
          <a:bodyPr wrap="square" rtlCol="0" anchor="t"/>
          <a:lstStyle/>
          <a:p>
            <a:pPr marL="0" indent="0" algn="ctr">
              <a:buNone/>
            </a:pPr>
            <a:r>
              <a:rPr lang="en-US" sz="1350" b="1" dirty="0">
                <a:solidFill>
                  <a:srgbClr val="2B2B2B"/>
                </a:solidFill>
                <a:latin typeface="Calibri" pitchFamily="34" charset="0"/>
                <a:ea typeface="Calibri" pitchFamily="34" charset="-122"/>
                <a:cs typeface="Calibri" pitchFamily="34" charset="-120"/>
              </a:rPr>
              <a:t>Scribe / speech-to-text</a:t>
            </a:r>
            <a:endParaRPr lang="en-US" sz="1350" dirty="0"/>
          </a:p>
        </p:txBody>
      </p:sp>
      <p:sp>
        <p:nvSpPr>
          <p:cNvPr id="23" name="Text 17"/>
          <p:cNvSpPr/>
          <p:nvPr/>
        </p:nvSpPr>
        <p:spPr>
          <a:xfrm>
            <a:off x="8997696" y="2971800"/>
            <a:ext cx="2331720" cy="731520"/>
          </a:xfrm>
          <a:prstGeom prst="rect">
            <a:avLst/>
          </a:prstGeom>
          <a:noFill/>
          <a:ln/>
        </p:spPr>
        <p:txBody>
          <a:bodyPr wrap="square" rtlCol="0" anchor="t"/>
          <a:lstStyle/>
          <a:p>
            <a:pPr marL="0" indent="0" algn="ctr">
              <a:buNone/>
            </a:pPr>
            <a:r>
              <a:rPr lang="en-US" sz="1050" dirty="0">
                <a:solidFill>
                  <a:srgbClr val="6B6B6B"/>
                </a:solidFill>
                <a:latin typeface="Calibri" pitchFamily="34" charset="0"/>
                <a:ea typeface="Calibri" pitchFamily="34" charset="-122"/>
                <a:cs typeface="Calibri" pitchFamily="34" charset="-120"/>
              </a:rPr>
              <a:t>Answers written or typed on the student's behalf</a:t>
            </a:r>
            <a:endParaRPr lang="en-US" sz="1050" dirty="0"/>
          </a:p>
        </p:txBody>
      </p:sp>
      <p:sp>
        <p:nvSpPr>
          <p:cNvPr id="24" name="Shape 18"/>
          <p:cNvSpPr/>
          <p:nvPr/>
        </p:nvSpPr>
        <p:spPr>
          <a:xfrm>
            <a:off x="548640" y="3977640"/>
            <a:ext cx="2606040" cy="2148840"/>
          </a:xfrm>
          <a:prstGeom prst="roundRect">
            <a:avLst>
              <a:gd name="adj" fmla="val 3404"/>
            </a:avLst>
          </a:prstGeom>
          <a:solidFill>
            <a:srgbClr val="F7F7F7"/>
          </a:solidFill>
          <a:ln/>
        </p:spPr>
        <p:txBody>
          <a:bodyPr/>
          <a:lstStyle/>
          <a:p>
            <a:endParaRPr lang="en-GB"/>
          </a:p>
        </p:txBody>
      </p:sp>
      <p:sp>
        <p:nvSpPr>
          <p:cNvPr id="25" name="Shape 19"/>
          <p:cNvSpPr/>
          <p:nvPr/>
        </p:nvSpPr>
        <p:spPr>
          <a:xfrm>
            <a:off x="1568196" y="4206240"/>
            <a:ext cx="566928" cy="566928"/>
          </a:xfrm>
          <a:prstGeom prst="ellipse">
            <a:avLst/>
          </a:prstGeom>
          <a:solidFill>
            <a:srgbClr val="CC151A"/>
          </a:solidFill>
          <a:ln/>
        </p:spPr>
        <p:txBody>
          <a:bodyPr/>
          <a:lstStyle/>
          <a:p>
            <a:endParaRPr lang="en-GB"/>
          </a:p>
        </p:txBody>
      </p:sp>
      <p:pic>
        <p:nvPicPr>
          <p:cNvPr id="26" name="Image 4" descr="/home/claude/assets/keyboard.png"/>
          <p:cNvPicPr>
            <a:picLocks noChangeAspect="1"/>
          </p:cNvPicPr>
          <p:nvPr/>
        </p:nvPicPr>
        <p:blipFill>
          <a:blip r:embed="rId7"/>
          <a:stretch>
            <a:fillRect/>
          </a:stretch>
        </p:blipFill>
        <p:spPr>
          <a:xfrm>
            <a:off x="1630558" y="4268602"/>
            <a:ext cx="442204" cy="442204"/>
          </a:xfrm>
          <a:prstGeom prst="rect">
            <a:avLst/>
          </a:prstGeom>
        </p:spPr>
      </p:pic>
      <p:sp>
        <p:nvSpPr>
          <p:cNvPr id="27" name="Text 20"/>
          <p:cNvSpPr/>
          <p:nvPr/>
        </p:nvSpPr>
        <p:spPr>
          <a:xfrm>
            <a:off x="658368" y="4892040"/>
            <a:ext cx="2386584" cy="502920"/>
          </a:xfrm>
          <a:prstGeom prst="rect">
            <a:avLst/>
          </a:prstGeom>
          <a:noFill/>
          <a:ln/>
        </p:spPr>
        <p:txBody>
          <a:bodyPr wrap="square" rtlCol="0" anchor="t"/>
          <a:lstStyle/>
          <a:p>
            <a:pPr marL="0" indent="0" algn="ctr">
              <a:buNone/>
            </a:pPr>
            <a:r>
              <a:rPr lang="en-US" sz="1350" b="1" dirty="0">
                <a:solidFill>
                  <a:srgbClr val="2B2B2B"/>
                </a:solidFill>
                <a:latin typeface="Calibri" pitchFamily="34" charset="0"/>
                <a:ea typeface="Calibri" pitchFamily="34" charset="-122"/>
                <a:cs typeface="Calibri" pitchFamily="34" charset="-120"/>
              </a:rPr>
              <a:t>Word processor</a:t>
            </a:r>
            <a:endParaRPr lang="en-US" sz="1350" dirty="0"/>
          </a:p>
        </p:txBody>
      </p:sp>
      <p:sp>
        <p:nvSpPr>
          <p:cNvPr id="28" name="Text 21"/>
          <p:cNvSpPr/>
          <p:nvPr/>
        </p:nvSpPr>
        <p:spPr>
          <a:xfrm>
            <a:off x="685800" y="5349240"/>
            <a:ext cx="2331720" cy="731520"/>
          </a:xfrm>
          <a:prstGeom prst="rect">
            <a:avLst/>
          </a:prstGeom>
          <a:noFill/>
          <a:ln/>
        </p:spPr>
        <p:txBody>
          <a:bodyPr wrap="square" rtlCol="0" anchor="t"/>
          <a:lstStyle/>
          <a:p>
            <a:pPr marL="0" indent="0" algn="ctr">
              <a:buNone/>
            </a:pPr>
            <a:r>
              <a:rPr lang="en-US" sz="1050" dirty="0">
                <a:solidFill>
                  <a:srgbClr val="6B6B6B"/>
                </a:solidFill>
                <a:latin typeface="Calibri" pitchFamily="34" charset="0"/>
                <a:ea typeface="Calibri" pitchFamily="34" charset="-122"/>
                <a:cs typeface="Calibri" pitchFamily="34" charset="-120"/>
              </a:rPr>
              <a:t>Typing instead of handwriting</a:t>
            </a:r>
            <a:endParaRPr lang="en-US" sz="1050" dirty="0"/>
          </a:p>
        </p:txBody>
      </p:sp>
      <p:sp>
        <p:nvSpPr>
          <p:cNvPr id="29" name="Shape 22"/>
          <p:cNvSpPr/>
          <p:nvPr/>
        </p:nvSpPr>
        <p:spPr>
          <a:xfrm>
            <a:off x="3319272" y="3977640"/>
            <a:ext cx="2606040" cy="2148840"/>
          </a:xfrm>
          <a:prstGeom prst="roundRect">
            <a:avLst>
              <a:gd name="adj" fmla="val 3404"/>
            </a:avLst>
          </a:prstGeom>
          <a:solidFill>
            <a:srgbClr val="F7F7F7"/>
          </a:solidFill>
          <a:ln/>
        </p:spPr>
        <p:txBody>
          <a:bodyPr/>
          <a:lstStyle/>
          <a:p>
            <a:endParaRPr lang="en-GB"/>
          </a:p>
        </p:txBody>
      </p:sp>
      <p:sp>
        <p:nvSpPr>
          <p:cNvPr id="30" name="Shape 23"/>
          <p:cNvSpPr/>
          <p:nvPr/>
        </p:nvSpPr>
        <p:spPr>
          <a:xfrm>
            <a:off x="4338828" y="4206240"/>
            <a:ext cx="566928" cy="566928"/>
          </a:xfrm>
          <a:prstGeom prst="ellipse">
            <a:avLst/>
          </a:prstGeom>
          <a:solidFill>
            <a:srgbClr val="CC151A"/>
          </a:solidFill>
          <a:ln/>
        </p:spPr>
        <p:txBody>
          <a:bodyPr/>
          <a:lstStyle/>
          <a:p>
            <a:endParaRPr lang="en-GB"/>
          </a:p>
        </p:txBody>
      </p:sp>
      <p:pic>
        <p:nvPicPr>
          <p:cNvPr id="31" name="Image 5" descr="/home/claude/assets/door.png"/>
          <p:cNvPicPr>
            <a:picLocks noChangeAspect="1"/>
          </p:cNvPicPr>
          <p:nvPr/>
        </p:nvPicPr>
        <p:blipFill>
          <a:blip r:embed="rId8"/>
          <a:stretch>
            <a:fillRect/>
          </a:stretch>
        </p:blipFill>
        <p:spPr>
          <a:xfrm>
            <a:off x="4401190" y="4268602"/>
            <a:ext cx="442204" cy="442204"/>
          </a:xfrm>
          <a:prstGeom prst="rect">
            <a:avLst/>
          </a:prstGeom>
        </p:spPr>
      </p:pic>
      <p:sp>
        <p:nvSpPr>
          <p:cNvPr id="32" name="Text 24"/>
          <p:cNvSpPr/>
          <p:nvPr/>
        </p:nvSpPr>
        <p:spPr>
          <a:xfrm>
            <a:off x="3429000" y="4892040"/>
            <a:ext cx="2386584" cy="502920"/>
          </a:xfrm>
          <a:prstGeom prst="rect">
            <a:avLst/>
          </a:prstGeom>
          <a:noFill/>
          <a:ln/>
        </p:spPr>
        <p:txBody>
          <a:bodyPr wrap="square" rtlCol="0" anchor="t"/>
          <a:lstStyle/>
          <a:p>
            <a:pPr marL="0" indent="0" algn="ctr">
              <a:buNone/>
            </a:pPr>
            <a:r>
              <a:rPr lang="en-US" sz="1350" b="1" dirty="0">
                <a:solidFill>
                  <a:srgbClr val="2B2B2B"/>
                </a:solidFill>
                <a:latin typeface="Calibri" pitchFamily="34" charset="0"/>
                <a:ea typeface="Calibri" pitchFamily="34" charset="-122"/>
                <a:cs typeface="Calibri" pitchFamily="34" charset="-120"/>
              </a:rPr>
              <a:t>Alternative room</a:t>
            </a:r>
            <a:endParaRPr lang="en-US" sz="1350" dirty="0"/>
          </a:p>
        </p:txBody>
      </p:sp>
      <p:sp>
        <p:nvSpPr>
          <p:cNvPr id="33" name="Text 25"/>
          <p:cNvSpPr/>
          <p:nvPr/>
        </p:nvSpPr>
        <p:spPr>
          <a:xfrm>
            <a:off x="3456432" y="5349240"/>
            <a:ext cx="2331720" cy="731520"/>
          </a:xfrm>
          <a:prstGeom prst="rect">
            <a:avLst/>
          </a:prstGeom>
          <a:noFill/>
          <a:ln/>
        </p:spPr>
        <p:txBody>
          <a:bodyPr wrap="square" rtlCol="0" anchor="t"/>
          <a:lstStyle/>
          <a:p>
            <a:pPr marL="0" indent="0" algn="ctr">
              <a:buNone/>
            </a:pPr>
            <a:r>
              <a:rPr lang="en-US" sz="1050" dirty="0">
                <a:solidFill>
                  <a:srgbClr val="6B6B6B"/>
                </a:solidFill>
                <a:latin typeface="Calibri" pitchFamily="34" charset="0"/>
                <a:ea typeface="Calibri" pitchFamily="34" charset="-122"/>
                <a:cs typeface="Calibri" pitchFamily="34" charset="-120"/>
              </a:rPr>
              <a:t>A smaller, quieter space to sit the exam</a:t>
            </a:r>
            <a:endParaRPr lang="en-US" sz="1050" dirty="0"/>
          </a:p>
        </p:txBody>
      </p:sp>
      <p:sp>
        <p:nvSpPr>
          <p:cNvPr id="34" name="Shape 26"/>
          <p:cNvSpPr/>
          <p:nvPr/>
        </p:nvSpPr>
        <p:spPr>
          <a:xfrm>
            <a:off x="6089904" y="3977640"/>
            <a:ext cx="2606040" cy="2148840"/>
          </a:xfrm>
          <a:prstGeom prst="roundRect">
            <a:avLst>
              <a:gd name="adj" fmla="val 3404"/>
            </a:avLst>
          </a:prstGeom>
          <a:solidFill>
            <a:srgbClr val="F7F7F7"/>
          </a:solidFill>
          <a:ln/>
        </p:spPr>
        <p:txBody>
          <a:bodyPr/>
          <a:lstStyle/>
          <a:p>
            <a:endParaRPr lang="en-GB"/>
          </a:p>
        </p:txBody>
      </p:sp>
      <p:sp>
        <p:nvSpPr>
          <p:cNvPr id="35" name="Shape 27"/>
          <p:cNvSpPr/>
          <p:nvPr/>
        </p:nvSpPr>
        <p:spPr>
          <a:xfrm>
            <a:off x="7109460" y="4206240"/>
            <a:ext cx="566928" cy="566928"/>
          </a:xfrm>
          <a:prstGeom prst="ellipse">
            <a:avLst/>
          </a:prstGeom>
          <a:solidFill>
            <a:srgbClr val="CC151A"/>
          </a:solidFill>
          <a:ln/>
        </p:spPr>
        <p:txBody>
          <a:bodyPr/>
          <a:lstStyle/>
          <a:p>
            <a:endParaRPr lang="en-GB"/>
          </a:p>
        </p:txBody>
      </p:sp>
      <p:pic>
        <p:nvPicPr>
          <p:cNvPr id="36" name="Image 6" descr="/home/claude/assets/glasses.png"/>
          <p:cNvPicPr>
            <a:picLocks noChangeAspect="1"/>
          </p:cNvPicPr>
          <p:nvPr/>
        </p:nvPicPr>
        <p:blipFill>
          <a:blip r:embed="rId9"/>
          <a:stretch>
            <a:fillRect/>
          </a:stretch>
        </p:blipFill>
        <p:spPr>
          <a:xfrm>
            <a:off x="7171822" y="4268602"/>
            <a:ext cx="442204" cy="442204"/>
          </a:xfrm>
          <a:prstGeom prst="rect">
            <a:avLst/>
          </a:prstGeom>
        </p:spPr>
      </p:pic>
      <p:sp>
        <p:nvSpPr>
          <p:cNvPr id="37" name="Text 28"/>
          <p:cNvSpPr/>
          <p:nvPr/>
        </p:nvSpPr>
        <p:spPr>
          <a:xfrm>
            <a:off x="6199632" y="4892040"/>
            <a:ext cx="2386584" cy="502920"/>
          </a:xfrm>
          <a:prstGeom prst="rect">
            <a:avLst/>
          </a:prstGeom>
          <a:noFill/>
          <a:ln/>
        </p:spPr>
        <p:txBody>
          <a:bodyPr wrap="square" rtlCol="0" anchor="t"/>
          <a:lstStyle/>
          <a:p>
            <a:pPr marL="0" indent="0" algn="ctr">
              <a:buNone/>
            </a:pPr>
            <a:r>
              <a:rPr lang="en-US" sz="1350" b="1" dirty="0">
                <a:solidFill>
                  <a:srgbClr val="2B2B2B"/>
                </a:solidFill>
                <a:latin typeface="Calibri" pitchFamily="34" charset="0"/>
                <a:ea typeface="Calibri" pitchFamily="34" charset="-122"/>
                <a:cs typeface="Calibri" pitchFamily="34" charset="-120"/>
              </a:rPr>
              <a:t>Coloured overlays / aids</a:t>
            </a:r>
            <a:endParaRPr lang="en-US" sz="1350" dirty="0"/>
          </a:p>
        </p:txBody>
      </p:sp>
      <p:sp>
        <p:nvSpPr>
          <p:cNvPr id="38" name="Text 29"/>
          <p:cNvSpPr/>
          <p:nvPr/>
        </p:nvSpPr>
        <p:spPr>
          <a:xfrm>
            <a:off x="6227064" y="5349240"/>
            <a:ext cx="2331720" cy="731520"/>
          </a:xfrm>
          <a:prstGeom prst="rect">
            <a:avLst/>
          </a:prstGeom>
          <a:noFill/>
          <a:ln/>
        </p:spPr>
        <p:txBody>
          <a:bodyPr wrap="square" rtlCol="0" anchor="t"/>
          <a:lstStyle/>
          <a:p>
            <a:pPr marL="0" indent="0" algn="ctr">
              <a:buNone/>
            </a:pPr>
            <a:r>
              <a:rPr lang="en-US" sz="1050" dirty="0">
                <a:solidFill>
                  <a:srgbClr val="6B6B6B"/>
                </a:solidFill>
                <a:latin typeface="Calibri" pitchFamily="34" charset="0"/>
                <a:ea typeface="Calibri" pitchFamily="34" charset="-122"/>
                <a:cs typeface="Calibri" pitchFamily="34" charset="-120"/>
              </a:rPr>
              <a:t>Support for visual stress or low vision</a:t>
            </a:r>
            <a:endParaRPr lang="en-US" sz="1050" dirty="0"/>
          </a:p>
        </p:txBody>
      </p:sp>
      <p:sp>
        <p:nvSpPr>
          <p:cNvPr id="39" name="Shape 30"/>
          <p:cNvSpPr/>
          <p:nvPr/>
        </p:nvSpPr>
        <p:spPr>
          <a:xfrm>
            <a:off x="8860536" y="3977640"/>
            <a:ext cx="2606040" cy="2148840"/>
          </a:xfrm>
          <a:prstGeom prst="roundRect">
            <a:avLst>
              <a:gd name="adj" fmla="val 3404"/>
            </a:avLst>
          </a:prstGeom>
          <a:solidFill>
            <a:srgbClr val="F7F7F7"/>
          </a:solidFill>
          <a:ln/>
        </p:spPr>
        <p:txBody>
          <a:bodyPr/>
          <a:lstStyle/>
          <a:p>
            <a:endParaRPr lang="en-GB"/>
          </a:p>
        </p:txBody>
      </p:sp>
      <p:sp>
        <p:nvSpPr>
          <p:cNvPr id="40" name="Shape 31"/>
          <p:cNvSpPr/>
          <p:nvPr/>
        </p:nvSpPr>
        <p:spPr>
          <a:xfrm>
            <a:off x="9880092" y="4206240"/>
            <a:ext cx="566928" cy="566928"/>
          </a:xfrm>
          <a:prstGeom prst="ellipse">
            <a:avLst/>
          </a:prstGeom>
          <a:solidFill>
            <a:srgbClr val="CC151A"/>
          </a:solidFill>
          <a:ln/>
        </p:spPr>
        <p:txBody>
          <a:bodyPr/>
          <a:lstStyle/>
          <a:p>
            <a:endParaRPr lang="en-GB"/>
          </a:p>
        </p:txBody>
      </p:sp>
      <p:pic>
        <p:nvPicPr>
          <p:cNvPr id="41" name="Image 7" descr="/home/claude/assets/friends.png"/>
          <p:cNvPicPr>
            <a:picLocks noChangeAspect="1"/>
          </p:cNvPicPr>
          <p:nvPr/>
        </p:nvPicPr>
        <p:blipFill>
          <a:blip r:embed="rId10"/>
          <a:stretch>
            <a:fillRect/>
          </a:stretch>
        </p:blipFill>
        <p:spPr>
          <a:xfrm>
            <a:off x="9942454" y="4268602"/>
            <a:ext cx="442204" cy="442204"/>
          </a:xfrm>
          <a:prstGeom prst="rect">
            <a:avLst/>
          </a:prstGeom>
        </p:spPr>
      </p:pic>
      <p:sp>
        <p:nvSpPr>
          <p:cNvPr id="42" name="Text 32"/>
          <p:cNvSpPr/>
          <p:nvPr/>
        </p:nvSpPr>
        <p:spPr>
          <a:xfrm>
            <a:off x="8970264" y="4892040"/>
            <a:ext cx="2386584" cy="502920"/>
          </a:xfrm>
          <a:prstGeom prst="rect">
            <a:avLst/>
          </a:prstGeom>
          <a:noFill/>
          <a:ln/>
        </p:spPr>
        <p:txBody>
          <a:bodyPr wrap="square" rtlCol="0" anchor="t"/>
          <a:lstStyle/>
          <a:p>
            <a:pPr marL="0" indent="0" algn="ctr">
              <a:buNone/>
            </a:pPr>
            <a:r>
              <a:rPr lang="en-US" sz="1350" b="1" dirty="0">
                <a:solidFill>
                  <a:srgbClr val="2B2B2B"/>
                </a:solidFill>
                <a:latin typeface="Calibri" pitchFamily="34" charset="0"/>
                <a:ea typeface="Calibri" pitchFamily="34" charset="-122"/>
                <a:cs typeface="Calibri" pitchFamily="34" charset="-120"/>
              </a:rPr>
              <a:t>Prompter</a:t>
            </a:r>
            <a:endParaRPr lang="en-US" sz="1350" dirty="0"/>
          </a:p>
        </p:txBody>
      </p:sp>
      <p:sp>
        <p:nvSpPr>
          <p:cNvPr id="43" name="Text 33"/>
          <p:cNvSpPr/>
          <p:nvPr/>
        </p:nvSpPr>
        <p:spPr>
          <a:xfrm>
            <a:off x="8997696" y="5349240"/>
            <a:ext cx="2331720" cy="731520"/>
          </a:xfrm>
          <a:prstGeom prst="rect">
            <a:avLst/>
          </a:prstGeom>
          <a:noFill/>
          <a:ln/>
        </p:spPr>
        <p:txBody>
          <a:bodyPr wrap="square" rtlCol="0" anchor="t"/>
          <a:lstStyle/>
          <a:p>
            <a:pPr marL="0" indent="0" algn="ctr">
              <a:buNone/>
            </a:pPr>
            <a:r>
              <a:rPr lang="en-US" sz="1050" dirty="0">
                <a:solidFill>
                  <a:srgbClr val="6B6B6B"/>
                </a:solidFill>
                <a:latin typeface="Calibri" pitchFamily="34" charset="0"/>
                <a:ea typeface="Calibri" pitchFamily="34" charset="-122"/>
                <a:cs typeface="Calibri" pitchFamily="34" charset="-120"/>
              </a:rPr>
              <a:t>Help refocusing attention on the task</a:t>
            </a:r>
            <a:endParaRPr lang="en-US" sz="1050" dirty="0"/>
          </a:p>
        </p:txBody>
      </p:sp>
      <p:sp>
        <p:nvSpPr>
          <p:cNvPr id="44" name="Text 34"/>
          <p:cNvSpPr/>
          <p:nvPr/>
        </p:nvSpPr>
        <p:spPr>
          <a:xfrm>
            <a:off x="457200" y="6528816"/>
            <a:ext cx="8686800" cy="274320"/>
          </a:xfrm>
          <a:prstGeom prst="rect">
            <a:avLst/>
          </a:prstGeom>
          <a:noFill/>
          <a:ln/>
        </p:spPr>
        <p:txBody>
          <a:bodyPr wrap="square" rtlCol="0" anchor="ctr"/>
          <a:lstStyle/>
          <a:p>
            <a:pPr marL="0" indent="0" algn="l">
              <a:buNone/>
            </a:pPr>
            <a:r>
              <a:rPr lang="en-US" sz="900" dirty="0">
                <a:solidFill>
                  <a:srgbClr val="6B6B6B"/>
                </a:solidFill>
                <a:latin typeface="Calibri" pitchFamily="34" charset="0"/>
                <a:ea typeface="Calibri" pitchFamily="34" charset="-122"/>
                <a:cs typeface="Calibri" pitchFamily="34" charset="-120"/>
              </a:rPr>
              <a:t>Tavistock College  ·  Exam Access Arrangements for Parents &amp; Carers</a:t>
            </a:r>
            <a:endParaRPr lang="en-US" sz="900" dirty="0"/>
          </a:p>
        </p:txBody>
      </p:sp>
      <p:sp>
        <p:nvSpPr>
          <p:cNvPr id="45" name="Text 35"/>
          <p:cNvSpPr/>
          <p:nvPr/>
        </p:nvSpPr>
        <p:spPr>
          <a:xfrm>
            <a:off x="10332720" y="6528816"/>
            <a:ext cx="1371600" cy="27432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11480"/>
            <a:ext cx="10515600" cy="640080"/>
          </a:xfrm>
          <a:prstGeom prst="rect">
            <a:avLst/>
          </a:prstGeom>
          <a:noFill/>
          <a:ln/>
        </p:spPr>
        <p:txBody>
          <a:bodyPr wrap="square" rtlCol="0" anchor="ctr"/>
          <a:lstStyle/>
          <a:p>
            <a:pPr marL="0" indent="0">
              <a:buNone/>
            </a:pPr>
            <a:r>
              <a:rPr lang="en-US" sz="3200" b="1" dirty="0">
                <a:solidFill>
                  <a:srgbClr val="2B2B2B"/>
                </a:solidFill>
                <a:latin typeface="Cambria" pitchFamily="34" charset="0"/>
                <a:ea typeface="Cambria" pitchFamily="34" charset="-122"/>
                <a:cs typeface="Cambria" pitchFamily="34" charset="-120"/>
              </a:rPr>
              <a:t>What's Changed for 2025/26</a:t>
            </a:r>
            <a:endParaRPr lang="en-US" sz="3200" dirty="0"/>
          </a:p>
        </p:txBody>
      </p:sp>
      <p:sp>
        <p:nvSpPr>
          <p:cNvPr id="3" name="Text 1"/>
          <p:cNvSpPr/>
          <p:nvPr/>
        </p:nvSpPr>
        <p:spPr>
          <a:xfrm>
            <a:off x="548640" y="987552"/>
            <a:ext cx="10515600" cy="365760"/>
          </a:xfrm>
          <a:prstGeom prst="rect">
            <a:avLst/>
          </a:prstGeom>
          <a:noFill/>
          <a:ln/>
        </p:spPr>
        <p:txBody>
          <a:bodyPr wrap="square" rtlCol="0" anchor="ctr"/>
          <a:lstStyle/>
          <a:p>
            <a:pPr marL="0" indent="0">
              <a:buNone/>
            </a:pPr>
            <a:r>
              <a:rPr lang="en-US" sz="1350" i="1" dirty="0">
                <a:solidFill>
                  <a:srgbClr val="6B6B6B"/>
                </a:solidFill>
                <a:latin typeface="Calibri" pitchFamily="34" charset="0"/>
                <a:ea typeface="Calibri" pitchFamily="34" charset="-122"/>
                <a:cs typeface="Calibri" pitchFamily="34" charset="-120"/>
              </a:rPr>
              <a:t>JCQ (the exam boards' joint council) issued an updated national guidance document in March 2026.</a:t>
            </a:r>
            <a:endParaRPr lang="en-US" sz="1350" dirty="0"/>
          </a:p>
        </p:txBody>
      </p:sp>
      <p:sp>
        <p:nvSpPr>
          <p:cNvPr id="4" name="Shape 2"/>
          <p:cNvSpPr/>
          <p:nvPr/>
        </p:nvSpPr>
        <p:spPr>
          <a:xfrm>
            <a:off x="548640" y="1600200"/>
            <a:ext cx="5166360" cy="2788920"/>
          </a:xfrm>
          <a:prstGeom prst="roundRect">
            <a:avLst>
              <a:gd name="adj" fmla="val 2623"/>
            </a:avLst>
          </a:prstGeom>
          <a:solidFill>
            <a:srgbClr val="F7F7F7"/>
          </a:solidFill>
          <a:ln/>
        </p:spPr>
        <p:txBody>
          <a:bodyPr/>
          <a:lstStyle/>
          <a:p>
            <a:endParaRPr lang="en-GB"/>
          </a:p>
        </p:txBody>
      </p:sp>
      <p:sp>
        <p:nvSpPr>
          <p:cNvPr id="5" name="Text 3"/>
          <p:cNvSpPr/>
          <p:nvPr/>
        </p:nvSpPr>
        <p:spPr>
          <a:xfrm>
            <a:off x="822960" y="1828800"/>
            <a:ext cx="4617720" cy="320040"/>
          </a:xfrm>
          <a:prstGeom prst="rect">
            <a:avLst/>
          </a:prstGeom>
          <a:noFill/>
          <a:ln/>
        </p:spPr>
        <p:txBody>
          <a:bodyPr wrap="square" rtlCol="0" anchor="ctr"/>
          <a:lstStyle/>
          <a:p>
            <a:pPr marL="0" indent="0">
              <a:buNone/>
            </a:pPr>
            <a:r>
              <a:rPr lang="en-US" sz="1200" b="1" kern="0" spc="150" dirty="0">
                <a:solidFill>
                  <a:srgbClr val="6B6B6B"/>
                </a:solidFill>
                <a:latin typeface="Calibri" pitchFamily="34" charset="0"/>
                <a:ea typeface="Calibri" pitchFamily="34" charset="-122"/>
                <a:cs typeface="Calibri" pitchFamily="34" charset="-120"/>
              </a:rPr>
              <a:t>PREVIOUSLY</a:t>
            </a:r>
            <a:endParaRPr lang="en-US" sz="1200" dirty="0"/>
          </a:p>
        </p:txBody>
      </p:sp>
      <p:sp>
        <p:nvSpPr>
          <p:cNvPr id="6" name="Text 4"/>
          <p:cNvSpPr/>
          <p:nvPr/>
        </p:nvSpPr>
        <p:spPr>
          <a:xfrm>
            <a:off x="822960" y="2240280"/>
            <a:ext cx="4617720" cy="1920240"/>
          </a:xfrm>
          <a:prstGeom prst="rect">
            <a:avLst/>
          </a:prstGeom>
          <a:noFill/>
          <a:ln/>
        </p:spPr>
        <p:txBody>
          <a:bodyPr wrap="square" rtlCol="0" anchor="ctr"/>
          <a:lstStyle/>
          <a:p>
            <a:pPr marL="0" indent="0">
              <a:lnSpc>
                <a:spcPct val="120000"/>
              </a:lnSpc>
              <a:buNone/>
            </a:pPr>
            <a:r>
              <a:rPr lang="en-US" sz="1450" dirty="0">
                <a:solidFill>
                  <a:srgbClr val="2B2B2B"/>
                </a:solidFill>
                <a:latin typeface="Calibri" pitchFamily="34" charset="0"/>
                <a:ea typeface="Calibri" pitchFamily="34" charset="-122"/>
                <a:cs typeface="Calibri" pitchFamily="34" charset="-120"/>
              </a:rPr>
              <a:t>Where a student had an impairment other than a learning difficulty, the school had to trial and exhaust supervised rest breaks before it could even apply for 25% extra time.</a:t>
            </a:r>
            <a:endParaRPr lang="en-US" sz="1450" dirty="0"/>
          </a:p>
        </p:txBody>
      </p:sp>
      <p:sp>
        <p:nvSpPr>
          <p:cNvPr id="7" name="Shape 5"/>
          <p:cNvSpPr/>
          <p:nvPr/>
        </p:nvSpPr>
        <p:spPr>
          <a:xfrm>
            <a:off x="5989320" y="1600200"/>
            <a:ext cx="5166360" cy="2788920"/>
          </a:xfrm>
          <a:prstGeom prst="roundRect">
            <a:avLst>
              <a:gd name="adj" fmla="val 2623"/>
            </a:avLst>
          </a:prstGeom>
          <a:solidFill>
            <a:srgbClr val="CC151A"/>
          </a:solidFill>
          <a:ln/>
        </p:spPr>
        <p:txBody>
          <a:bodyPr/>
          <a:lstStyle/>
          <a:p>
            <a:endParaRPr lang="en-GB"/>
          </a:p>
        </p:txBody>
      </p:sp>
      <p:sp>
        <p:nvSpPr>
          <p:cNvPr id="8" name="Text 6"/>
          <p:cNvSpPr/>
          <p:nvPr/>
        </p:nvSpPr>
        <p:spPr>
          <a:xfrm>
            <a:off x="6263640" y="1828800"/>
            <a:ext cx="4617720" cy="320040"/>
          </a:xfrm>
          <a:prstGeom prst="rect">
            <a:avLst/>
          </a:prstGeom>
          <a:noFill/>
          <a:ln/>
        </p:spPr>
        <p:txBody>
          <a:bodyPr wrap="square" rtlCol="0" anchor="ctr"/>
          <a:lstStyle/>
          <a:p>
            <a:pPr marL="0" indent="0">
              <a:buNone/>
            </a:pPr>
            <a:r>
              <a:rPr lang="en-US" sz="1200" b="1" kern="0" spc="150" dirty="0">
                <a:solidFill>
                  <a:srgbClr val="FFD9D9"/>
                </a:solidFill>
                <a:latin typeface="Calibri" pitchFamily="34" charset="0"/>
                <a:ea typeface="Calibri" pitchFamily="34" charset="-122"/>
                <a:cs typeface="Calibri" pitchFamily="34" charset="-120"/>
              </a:rPr>
              <a:t>FROM MARCH 2026</a:t>
            </a:r>
            <a:endParaRPr lang="en-US" sz="1200" dirty="0"/>
          </a:p>
        </p:txBody>
      </p:sp>
      <p:sp>
        <p:nvSpPr>
          <p:cNvPr id="9" name="Text 7"/>
          <p:cNvSpPr/>
          <p:nvPr/>
        </p:nvSpPr>
        <p:spPr>
          <a:xfrm>
            <a:off x="6263640" y="2240280"/>
            <a:ext cx="4617720" cy="1920240"/>
          </a:xfrm>
          <a:prstGeom prst="rect">
            <a:avLst/>
          </a:prstGeom>
          <a:noFill/>
          <a:ln/>
        </p:spPr>
        <p:txBody>
          <a:bodyPr wrap="square" rtlCol="0" anchor="ctr"/>
          <a:lstStyle/>
          <a:p>
            <a:pPr marL="0" indent="0">
              <a:lnSpc>
                <a:spcPct val="120000"/>
              </a:lnSpc>
              <a:buNone/>
            </a:pPr>
            <a:r>
              <a:rPr lang="en-US" sz="1450" dirty="0">
                <a:solidFill>
                  <a:srgbClr val="FFFFFF"/>
                </a:solidFill>
                <a:latin typeface="Calibri" pitchFamily="34" charset="0"/>
                <a:ea typeface="Calibri" pitchFamily="34" charset="-122"/>
                <a:cs typeface="Calibri" pitchFamily="34" charset="-120"/>
              </a:rPr>
              <a:t>The school now needs to consider rest breaks as an option, but can move straight to 25% extra time where that's clearly the more appropriate support.</a:t>
            </a:r>
            <a:endParaRPr lang="en-US" sz="1450" dirty="0"/>
          </a:p>
        </p:txBody>
      </p:sp>
      <p:sp>
        <p:nvSpPr>
          <p:cNvPr id="10" name="Shape 8"/>
          <p:cNvSpPr/>
          <p:nvPr/>
        </p:nvSpPr>
        <p:spPr>
          <a:xfrm>
            <a:off x="548640" y="4617720"/>
            <a:ext cx="10607040" cy="1234440"/>
          </a:xfrm>
          <a:prstGeom prst="roundRect">
            <a:avLst>
              <a:gd name="adj" fmla="val 5926"/>
            </a:avLst>
          </a:prstGeom>
          <a:solidFill>
            <a:srgbClr val="FBEAEA"/>
          </a:solidFill>
          <a:ln/>
        </p:spPr>
        <p:txBody>
          <a:bodyPr/>
          <a:lstStyle/>
          <a:p>
            <a:endParaRPr lang="en-GB"/>
          </a:p>
        </p:txBody>
      </p:sp>
      <p:sp>
        <p:nvSpPr>
          <p:cNvPr id="11" name="Shape 9"/>
          <p:cNvSpPr/>
          <p:nvPr/>
        </p:nvSpPr>
        <p:spPr>
          <a:xfrm>
            <a:off x="777240" y="4828032"/>
            <a:ext cx="566928" cy="566928"/>
          </a:xfrm>
          <a:prstGeom prst="ellipse">
            <a:avLst/>
          </a:prstGeom>
          <a:solidFill>
            <a:srgbClr val="CC151A"/>
          </a:solidFill>
          <a:ln/>
        </p:spPr>
        <p:txBody>
          <a:bodyPr/>
          <a:lstStyle/>
          <a:p>
            <a:endParaRPr lang="en-GB"/>
          </a:p>
        </p:txBody>
      </p:sp>
      <p:pic>
        <p:nvPicPr>
          <p:cNvPr id="12" name="Image 0" descr="/home/claude/assets/bulb.png"/>
          <p:cNvPicPr>
            <a:picLocks noChangeAspect="1"/>
          </p:cNvPicPr>
          <p:nvPr/>
        </p:nvPicPr>
        <p:blipFill>
          <a:blip r:embed="rId3"/>
          <a:stretch>
            <a:fillRect/>
          </a:stretch>
        </p:blipFill>
        <p:spPr>
          <a:xfrm>
            <a:off x="839602" y="4890394"/>
            <a:ext cx="442204" cy="442204"/>
          </a:xfrm>
          <a:prstGeom prst="rect">
            <a:avLst/>
          </a:prstGeom>
        </p:spPr>
      </p:pic>
      <p:sp>
        <p:nvSpPr>
          <p:cNvPr id="13" name="Text 10"/>
          <p:cNvSpPr/>
          <p:nvPr/>
        </p:nvSpPr>
        <p:spPr>
          <a:xfrm>
            <a:off x="1554480" y="4617720"/>
            <a:ext cx="9418320" cy="1234440"/>
          </a:xfrm>
          <a:prstGeom prst="rect">
            <a:avLst/>
          </a:prstGeom>
          <a:noFill/>
          <a:ln/>
        </p:spPr>
        <p:txBody>
          <a:bodyPr wrap="square" rtlCol="0" anchor="ctr"/>
          <a:lstStyle/>
          <a:p>
            <a:pPr marL="0" indent="0">
              <a:buNone/>
            </a:pPr>
            <a:r>
              <a:rPr lang="en-US" sz="1400" dirty="0">
                <a:solidFill>
                  <a:srgbClr val="2B2B2B"/>
                </a:solidFill>
                <a:latin typeface="Calibri" pitchFamily="34" charset="0"/>
                <a:ea typeface="Calibri" pitchFamily="34" charset="-122"/>
                <a:cs typeface="Calibri" pitchFamily="34" charset="-120"/>
              </a:rPr>
              <a:t>JCQ has also dropped the earlier language about arrangements needing to prepare students “for the workplace” — the focus is simply on fair access in the exam itself.</a:t>
            </a:r>
            <a:endParaRPr lang="en-US" sz="1400" dirty="0"/>
          </a:p>
        </p:txBody>
      </p:sp>
      <p:sp>
        <p:nvSpPr>
          <p:cNvPr id="14" name="Text 11"/>
          <p:cNvSpPr/>
          <p:nvPr/>
        </p:nvSpPr>
        <p:spPr>
          <a:xfrm>
            <a:off x="457200" y="6528816"/>
            <a:ext cx="8686800" cy="274320"/>
          </a:xfrm>
          <a:prstGeom prst="rect">
            <a:avLst/>
          </a:prstGeom>
          <a:noFill/>
          <a:ln/>
        </p:spPr>
        <p:txBody>
          <a:bodyPr wrap="square" rtlCol="0" anchor="ctr"/>
          <a:lstStyle/>
          <a:p>
            <a:pPr marL="0" indent="0" algn="l">
              <a:buNone/>
            </a:pPr>
            <a:r>
              <a:rPr lang="en-US" sz="900" dirty="0">
                <a:solidFill>
                  <a:srgbClr val="6B6B6B"/>
                </a:solidFill>
                <a:latin typeface="Calibri" pitchFamily="34" charset="0"/>
                <a:ea typeface="Calibri" pitchFamily="34" charset="-122"/>
                <a:cs typeface="Calibri" pitchFamily="34" charset="-120"/>
              </a:rPr>
              <a:t>Tavistock College  ·  Exam Access Arrangements for Parents &amp; Carers</a:t>
            </a:r>
            <a:endParaRPr lang="en-US" sz="900" dirty="0"/>
          </a:p>
        </p:txBody>
      </p:sp>
      <p:sp>
        <p:nvSpPr>
          <p:cNvPr id="15" name="Text 12"/>
          <p:cNvSpPr/>
          <p:nvPr/>
        </p:nvSpPr>
        <p:spPr>
          <a:xfrm>
            <a:off x="10332720" y="6528816"/>
            <a:ext cx="1371600" cy="27432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11480"/>
            <a:ext cx="10515600" cy="640080"/>
          </a:xfrm>
          <a:prstGeom prst="rect">
            <a:avLst/>
          </a:prstGeom>
          <a:noFill/>
          <a:ln/>
        </p:spPr>
        <p:txBody>
          <a:bodyPr wrap="square" rtlCol="0" anchor="ctr"/>
          <a:lstStyle/>
          <a:p>
            <a:pPr marL="0" indent="0">
              <a:buNone/>
            </a:pPr>
            <a:r>
              <a:rPr lang="en-US" sz="2900" b="1" dirty="0">
                <a:solidFill>
                  <a:srgbClr val="2B2B2B"/>
                </a:solidFill>
                <a:latin typeface="Cambria" pitchFamily="34" charset="0"/>
                <a:ea typeface="Cambria" pitchFamily="34" charset="-122"/>
                <a:cs typeface="Cambria" pitchFamily="34" charset="-120"/>
              </a:rPr>
              <a:t>Why Rest Breaks Are Often Considered First</a:t>
            </a:r>
            <a:endParaRPr lang="en-US" sz="2900" dirty="0"/>
          </a:p>
        </p:txBody>
      </p:sp>
      <p:sp>
        <p:nvSpPr>
          <p:cNvPr id="3" name="Text 1"/>
          <p:cNvSpPr/>
          <p:nvPr/>
        </p:nvSpPr>
        <p:spPr>
          <a:xfrm>
            <a:off x="548640" y="987552"/>
            <a:ext cx="10515600" cy="365760"/>
          </a:xfrm>
          <a:prstGeom prst="rect">
            <a:avLst/>
          </a:prstGeom>
          <a:noFill/>
          <a:ln/>
        </p:spPr>
        <p:txBody>
          <a:bodyPr wrap="square" rtlCol="0" anchor="ctr"/>
          <a:lstStyle/>
          <a:p>
            <a:pPr marL="0" indent="0">
              <a:buNone/>
            </a:pPr>
            <a:r>
              <a:rPr lang="en-US" sz="1350" i="1" dirty="0">
                <a:solidFill>
                  <a:srgbClr val="6B6B6B"/>
                </a:solidFill>
                <a:latin typeface="Calibri" pitchFamily="34" charset="0"/>
                <a:ea typeface="Calibri" pitchFamily="34" charset="-122"/>
                <a:cs typeface="Calibri" pitchFamily="34" charset="-120"/>
              </a:rPr>
              <a:t>The thinking behind the JCQ guidance — not a strict requirement, but a genuine option worth weighing up.</a:t>
            </a:r>
            <a:endParaRPr lang="en-US" sz="1350" dirty="0"/>
          </a:p>
        </p:txBody>
      </p:sp>
      <p:sp>
        <p:nvSpPr>
          <p:cNvPr id="4" name="Shape 2"/>
          <p:cNvSpPr/>
          <p:nvPr/>
        </p:nvSpPr>
        <p:spPr>
          <a:xfrm>
            <a:off x="548640" y="1691640"/>
            <a:ext cx="3429000" cy="2834640"/>
          </a:xfrm>
          <a:prstGeom prst="roundRect">
            <a:avLst>
              <a:gd name="adj" fmla="val 2581"/>
            </a:avLst>
          </a:prstGeom>
          <a:solidFill>
            <a:srgbClr val="F7F7F7"/>
          </a:solidFill>
          <a:ln/>
        </p:spPr>
        <p:txBody>
          <a:bodyPr/>
          <a:lstStyle/>
          <a:p>
            <a:endParaRPr lang="en-GB"/>
          </a:p>
        </p:txBody>
      </p:sp>
      <p:sp>
        <p:nvSpPr>
          <p:cNvPr id="5" name="Shape 3"/>
          <p:cNvSpPr/>
          <p:nvPr/>
        </p:nvSpPr>
        <p:spPr>
          <a:xfrm>
            <a:off x="1943100" y="1965960"/>
            <a:ext cx="640080" cy="640080"/>
          </a:xfrm>
          <a:prstGeom prst="ellipse">
            <a:avLst/>
          </a:prstGeom>
          <a:solidFill>
            <a:srgbClr val="CC151A"/>
          </a:solidFill>
          <a:ln/>
        </p:spPr>
        <p:txBody>
          <a:bodyPr/>
          <a:lstStyle/>
          <a:p>
            <a:endParaRPr lang="en-GB"/>
          </a:p>
        </p:txBody>
      </p:sp>
      <p:pic>
        <p:nvPicPr>
          <p:cNvPr id="6" name="Image 0" descr="/home/claude/assets/bed.png"/>
          <p:cNvPicPr>
            <a:picLocks noChangeAspect="1"/>
          </p:cNvPicPr>
          <p:nvPr/>
        </p:nvPicPr>
        <p:blipFill>
          <a:blip r:embed="rId3"/>
          <a:stretch>
            <a:fillRect/>
          </a:stretch>
        </p:blipFill>
        <p:spPr>
          <a:xfrm>
            <a:off x="2013509" y="2036369"/>
            <a:ext cx="499262" cy="499262"/>
          </a:xfrm>
          <a:prstGeom prst="rect">
            <a:avLst/>
          </a:prstGeom>
        </p:spPr>
      </p:pic>
      <p:sp>
        <p:nvSpPr>
          <p:cNvPr id="7" name="Text 4"/>
          <p:cNvSpPr/>
          <p:nvPr/>
        </p:nvSpPr>
        <p:spPr>
          <a:xfrm>
            <a:off x="731520" y="2788920"/>
            <a:ext cx="3063240" cy="548640"/>
          </a:xfrm>
          <a:prstGeom prst="rect">
            <a:avLst/>
          </a:prstGeom>
          <a:noFill/>
          <a:ln/>
        </p:spPr>
        <p:txBody>
          <a:bodyPr wrap="square" rtlCol="0" anchor="t"/>
          <a:lstStyle/>
          <a:p>
            <a:pPr marL="0" indent="0" algn="ctr">
              <a:buNone/>
            </a:pPr>
            <a:r>
              <a:rPr lang="en-US" sz="1450" b="1" dirty="0">
                <a:solidFill>
                  <a:srgbClr val="2B2B2B"/>
                </a:solidFill>
                <a:latin typeface="Calibri" pitchFamily="34" charset="0"/>
                <a:ea typeface="Calibri" pitchFamily="34" charset="-122"/>
                <a:cs typeface="Calibri" pitchFamily="34" charset="-120"/>
              </a:rPr>
              <a:t>Supports anxiety &amp; attention</a:t>
            </a:r>
            <a:endParaRPr lang="en-US" sz="1450" dirty="0"/>
          </a:p>
        </p:txBody>
      </p:sp>
      <p:sp>
        <p:nvSpPr>
          <p:cNvPr id="8" name="Text 5"/>
          <p:cNvSpPr/>
          <p:nvPr/>
        </p:nvSpPr>
        <p:spPr>
          <a:xfrm>
            <a:off x="777240" y="3337560"/>
            <a:ext cx="2971800" cy="1097280"/>
          </a:xfrm>
          <a:prstGeom prst="rect">
            <a:avLst/>
          </a:prstGeom>
          <a:noFill/>
          <a:ln/>
        </p:spPr>
        <p:txBody>
          <a:bodyPr wrap="square" rtlCol="0" anchor="t"/>
          <a:lstStyle/>
          <a:p>
            <a:pPr marL="0" indent="0" algn="ctr">
              <a:lnSpc>
                <a:spcPct val="120000"/>
              </a:lnSpc>
              <a:buNone/>
            </a:pPr>
            <a:r>
              <a:rPr lang="en-US" sz="1150" dirty="0">
                <a:solidFill>
                  <a:srgbClr val="6B6B6B"/>
                </a:solidFill>
                <a:latin typeface="Calibri" pitchFamily="34" charset="0"/>
                <a:ea typeface="Calibri" pitchFamily="34" charset="-122"/>
                <a:cs typeface="Calibri" pitchFamily="34" charset="-120"/>
              </a:rPr>
              <a:t>Rest breaks often suit students with anxiety, attention difficulties, or conditions such as ADHD or ASD, giving structured moments to reset.</a:t>
            </a:r>
            <a:endParaRPr lang="en-US" sz="1150" dirty="0"/>
          </a:p>
        </p:txBody>
      </p:sp>
      <p:sp>
        <p:nvSpPr>
          <p:cNvPr id="9" name="Shape 6"/>
          <p:cNvSpPr/>
          <p:nvPr/>
        </p:nvSpPr>
        <p:spPr>
          <a:xfrm>
            <a:off x="4206240" y="1691640"/>
            <a:ext cx="3429000" cy="2834640"/>
          </a:xfrm>
          <a:prstGeom prst="roundRect">
            <a:avLst>
              <a:gd name="adj" fmla="val 2581"/>
            </a:avLst>
          </a:prstGeom>
          <a:solidFill>
            <a:srgbClr val="F7F7F7"/>
          </a:solidFill>
          <a:ln/>
        </p:spPr>
        <p:txBody>
          <a:bodyPr/>
          <a:lstStyle/>
          <a:p>
            <a:endParaRPr lang="en-GB"/>
          </a:p>
        </p:txBody>
      </p:sp>
      <p:sp>
        <p:nvSpPr>
          <p:cNvPr id="10" name="Shape 7"/>
          <p:cNvSpPr/>
          <p:nvPr/>
        </p:nvSpPr>
        <p:spPr>
          <a:xfrm>
            <a:off x="5600700" y="1965960"/>
            <a:ext cx="640080" cy="640080"/>
          </a:xfrm>
          <a:prstGeom prst="ellipse">
            <a:avLst/>
          </a:prstGeom>
          <a:solidFill>
            <a:srgbClr val="CC151A"/>
          </a:solidFill>
          <a:ln/>
        </p:spPr>
        <p:txBody>
          <a:bodyPr/>
          <a:lstStyle/>
          <a:p>
            <a:endParaRPr lang="en-GB"/>
          </a:p>
        </p:txBody>
      </p:sp>
      <p:pic>
        <p:nvPicPr>
          <p:cNvPr id="11" name="Image 1" descr="/home/claude/assets/clock.png"/>
          <p:cNvPicPr>
            <a:picLocks noChangeAspect="1"/>
          </p:cNvPicPr>
          <p:nvPr/>
        </p:nvPicPr>
        <p:blipFill>
          <a:blip r:embed="rId4"/>
          <a:stretch>
            <a:fillRect/>
          </a:stretch>
        </p:blipFill>
        <p:spPr>
          <a:xfrm>
            <a:off x="5671109" y="2036369"/>
            <a:ext cx="499262" cy="499262"/>
          </a:xfrm>
          <a:prstGeom prst="rect">
            <a:avLst/>
          </a:prstGeom>
        </p:spPr>
      </p:pic>
      <p:sp>
        <p:nvSpPr>
          <p:cNvPr id="12" name="Text 8"/>
          <p:cNvSpPr/>
          <p:nvPr/>
        </p:nvSpPr>
        <p:spPr>
          <a:xfrm>
            <a:off x="4389120" y="2788920"/>
            <a:ext cx="3063240" cy="548640"/>
          </a:xfrm>
          <a:prstGeom prst="rect">
            <a:avLst/>
          </a:prstGeom>
          <a:noFill/>
          <a:ln/>
        </p:spPr>
        <p:txBody>
          <a:bodyPr wrap="square" rtlCol="0" anchor="t"/>
          <a:lstStyle/>
          <a:p>
            <a:pPr marL="0" indent="0" algn="ctr">
              <a:buNone/>
            </a:pPr>
            <a:r>
              <a:rPr lang="en-US" sz="1450" b="1" dirty="0">
                <a:solidFill>
                  <a:srgbClr val="2B2B2B"/>
                </a:solidFill>
                <a:latin typeface="Calibri" pitchFamily="34" charset="0"/>
                <a:ea typeface="Calibri" pitchFamily="34" charset="-122"/>
                <a:cs typeface="Calibri" pitchFamily="34" charset="-120"/>
              </a:rPr>
              <a:t>Addresses the real barrier</a:t>
            </a:r>
            <a:endParaRPr lang="en-US" sz="1450" dirty="0"/>
          </a:p>
        </p:txBody>
      </p:sp>
      <p:sp>
        <p:nvSpPr>
          <p:cNvPr id="13" name="Text 9"/>
          <p:cNvSpPr/>
          <p:nvPr/>
        </p:nvSpPr>
        <p:spPr>
          <a:xfrm>
            <a:off x="4434840" y="3337560"/>
            <a:ext cx="2971800" cy="1097280"/>
          </a:xfrm>
          <a:prstGeom prst="rect">
            <a:avLst/>
          </a:prstGeom>
          <a:noFill/>
          <a:ln/>
        </p:spPr>
        <p:txBody>
          <a:bodyPr wrap="square" rtlCol="0" anchor="t"/>
          <a:lstStyle/>
          <a:p>
            <a:pPr marL="0" indent="0" algn="ctr">
              <a:lnSpc>
                <a:spcPct val="120000"/>
              </a:lnSpc>
              <a:buNone/>
            </a:pPr>
            <a:r>
              <a:rPr lang="en-US" sz="1150" dirty="0">
                <a:solidFill>
                  <a:srgbClr val="6B6B6B"/>
                </a:solidFill>
                <a:latin typeface="Calibri" pitchFamily="34" charset="0"/>
                <a:ea typeface="Calibri" pitchFamily="34" charset="-122"/>
                <a:cs typeface="Calibri" pitchFamily="34" charset="-120"/>
              </a:rPr>
              <a:t>More time alone doesn't always help with focus or emotional regulation — a break can tackle the underlying cause, not just the clock.</a:t>
            </a:r>
            <a:endParaRPr lang="en-US" sz="1150" dirty="0"/>
          </a:p>
        </p:txBody>
      </p:sp>
      <p:sp>
        <p:nvSpPr>
          <p:cNvPr id="14" name="Shape 10"/>
          <p:cNvSpPr/>
          <p:nvPr/>
        </p:nvSpPr>
        <p:spPr>
          <a:xfrm>
            <a:off x="7863840" y="1691640"/>
            <a:ext cx="3429000" cy="2834640"/>
          </a:xfrm>
          <a:prstGeom prst="roundRect">
            <a:avLst>
              <a:gd name="adj" fmla="val 2581"/>
            </a:avLst>
          </a:prstGeom>
          <a:solidFill>
            <a:srgbClr val="F7F7F7"/>
          </a:solidFill>
          <a:ln/>
        </p:spPr>
        <p:txBody>
          <a:bodyPr/>
          <a:lstStyle/>
          <a:p>
            <a:endParaRPr lang="en-GB"/>
          </a:p>
        </p:txBody>
      </p:sp>
      <p:sp>
        <p:nvSpPr>
          <p:cNvPr id="15" name="Shape 11"/>
          <p:cNvSpPr/>
          <p:nvPr/>
        </p:nvSpPr>
        <p:spPr>
          <a:xfrm>
            <a:off x="9258300" y="1965960"/>
            <a:ext cx="640080" cy="640080"/>
          </a:xfrm>
          <a:prstGeom prst="ellipse">
            <a:avLst/>
          </a:prstGeom>
          <a:solidFill>
            <a:srgbClr val="CC151A"/>
          </a:solidFill>
          <a:ln/>
        </p:spPr>
        <p:txBody>
          <a:bodyPr/>
          <a:lstStyle/>
          <a:p>
            <a:endParaRPr lang="en-GB"/>
          </a:p>
        </p:txBody>
      </p:sp>
      <p:pic>
        <p:nvPicPr>
          <p:cNvPr id="16" name="Image 2" descr="/home/claude/assets/bulb.png"/>
          <p:cNvPicPr>
            <a:picLocks noChangeAspect="1"/>
          </p:cNvPicPr>
          <p:nvPr/>
        </p:nvPicPr>
        <p:blipFill>
          <a:blip r:embed="rId5"/>
          <a:stretch>
            <a:fillRect/>
          </a:stretch>
        </p:blipFill>
        <p:spPr>
          <a:xfrm>
            <a:off x="9328709" y="2036369"/>
            <a:ext cx="499262" cy="499262"/>
          </a:xfrm>
          <a:prstGeom prst="rect">
            <a:avLst/>
          </a:prstGeom>
        </p:spPr>
      </p:pic>
      <p:sp>
        <p:nvSpPr>
          <p:cNvPr id="17" name="Text 12"/>
          <p:cNvSpPr/>
          <p:nvPr/>
        </p:nvSpPr>
        <p:spPr>
          <a:xfrm>
            <a:off x="8046720" y="2788920"/>
            <a:ext cx="3063240" cy="548640"/>
          </a:xfrm>
          <a:prstGeom prst="rect">
            <a:avLst/>
          </a:prstGeom>
          <a:noFill/>
          <a:ln/>
        </p:spPr>
        <p:txBody>
          <a:bodyPr wrap="square" rtlCol="0" anchor="t"/>
          <a:lstStyle/>
          <a:p>
            <a:pPr marL="0" indent="0" algn="ctr">
              <a:buNone/>
            </a:pPr>
            <a:r>
              <a:rPr lang="en-US" sz="1450" b="1" dirty="0">
                <a:solidFill>
                  <a:srgbClr val="2B2B2B"/>
                </a:solidFill>
                <a:latin typeface="Calibri" pitchFamily="34" charset="0"/>
                <a:ea typeface="Calibri" pitchFamily="34" charset="-122"/>
                <a:cs typeface="Calibri" pitchFamily="34" charset="-120"/>
              </a:rPr>
              <a:t>Builds independence</a:t>
            </a:r>
            <a:endParaRPr lang="en-US" sz="1450" dirty="0"/>
          </a:p>
        </p:txBody>
      </p:sp>
      <p:sp>
        <p:nvSpPr>
          <p:cNvPr id="18" name="Text 13"/>
          <p:cNvSpPr/>
          <p:nvPr/>
        </p:nvSpPr>
        <p:spPr>
          <a:xfrm>
            <a:off x="8092440" y="3337560"/>
            <a:ext cx="2971800" cy="1097280"/>
          </a:xfrm>
          <a:prstGeom prst="rect">
            <a:avLst/>
          </a:prstGeom>
          <a:noFill/>
          <a:ln/>
        </p:spPr>
        <p:txBody>
          <a:bodyPr wrap="square" rtlCol="0" anchor="t"/>
          <a:lstStyle/>
          <a:p>
            <a:pPr marL="0" indent="0" algn="ctr">
              <a:lnSpc>
                <a:spcPct val="120000"/>
              </a:lnSpc>
              <a:buNone/>
            </a:pPr>
            <a:r>
              <a:rPr lang="en-US" sz="1150" dirty="0">
                <a:solidFill>
                  <a:srgbClr val="6B6B6B"/>
                </a:solidFill>
                <a:latin typeface="Calibri" pitchFamily="34" charset="0"/>
                <a:ea typeface="Calibri" pitchFamily="34" charset="-122"/>
                <a:cs typeface="Calibri" pitchFamily="34" charset="-120"/>
              </a:rPr>
              <a:t>Learning to self-regulate with rest breaks can be a more transferable, long-term skill than relying on extra time alone.</a:t>
            </a:r>
            <a:endParaRPr lang="en-US" sz="1150" dirty="0"/>
          </a:p>
        </p:txBody>
      </p:sp>
      <p:sp>
        <p:nvSpPr>
          <p:cNvPr id="19" name="Shape 14"/>
          <p:cNvSpPr/>
          <p:nvPr/>
        </p:nvSpPr>
        <p:spPr>
          <a:xfrm>
            <a:off x="548640" y="4800600"/>
            <a:ext cx="10607040" cy="1051560"/>
          </a:xfrm>
          <a:prstGeom prst="roundRect">
            <a:avLst>
              <a:gd name="adj" fmla="val 6957"/>
            </a:avLst>
          </a:prstGeom>
          <a:solidFill>
            <a:srgbClr val="1B1B1B"/>
          </a:solidFill>
          <a:ln/>
        </p:spPr>
        <p:txBody>
          <a:bodyPr/>
          <a:lstStyle/>
          <a:p>
            <a:endParaRPr lang="en-GB"/>
          </a:p>
        </p:txBody>
      </p:sp>
      <p:sp>
        <p:nvSpPr>
          <p:cNvPr id="20" name="Text 15"/>
          <p:cNvSpPr/>
          <p:nvPr/>
        </p:nvSpPr>
        <p:spPr>
          <a:xfrm>
            <a:off x="822960" y="4800600"/>
            <a:ext cx="10058400" cy="1051560"/>
          </a:xfrm>
          <a:prstGeom prst="rect">
            <a:avLst/>
          </a:prstGeom>
          <a:noFill/>
          <a:ln/>
        </p:spPr>
        <p:txBody>
          <a:bodyPr wrap="square" rtlCol="0" anchor="ctr"/>
          <a:lstStyle/>
          <a:p>
            <a:pPr marL="0" indent="0">
              <a:lnSpc>
                <a:spcPct val="120000"/>
              </a:lnSpc>
              <a:buNone/>
            </a:pPr>
            <a:r>
              <a:rPr lang="en-US" sz="1350" b="1" dirty="0">
                <a:solidFill>
                  <a:srgbClr val="FFFFFF"/>
                </a:solidFill>
                <a:latin typeface="Calibri" pitchFamily="34" charset="0"/>
                <a:ea typeface="Calibri" pitchFamily="34" charset="-122"/>
                <a:cs typeface="Calibri" pitchFamily="34" charset="-120"/>
              </a:rPr>
              <a:t>This isn't either/or. </a:t>
            </a:r>
            <a:r>
              <a:rPr lang="en-US" sz="1350" dirty="0">
                <a:solidFill>
                  <a:srgbClr val="D9D9D9"/>
                </a:solidFill>
                <a:latin typeface="Calibri" pitchFamily="34" charset="0"/>
                <a:ea typeface="Calibri" pitchFamily="34" charset="-122"/>
                <a:cs typeface="Calibri" pitchFamily="34" charset="-120"/>
              </a:rPr>
              <a:t>Some students benefit from rest breaks alone, some from 25% extra time alone, and some from both — the school's job is to find what genuinely fits the student.</a:t>
            </a:r>
            <a:endParaRPr lang="en-US" sz="1350" dirty="0"/>
          </a:p>
        </p:txBody>
      </p:sp>
      <p:sp>
        <p:nvSpPr>
          <p:cNvPr id="21" name="Text 16"/>
          <p:cNvSpPr/>
          <p:nvPr/>
        </p:nvSpPr>
        <p:spPr>
          <a:xfrm>
            <a:off x="457200" y="6528816"/>
            <a:ext cx="8686800" cy="274320"/>
          </a:xfrm>
          <a:prstGeom prst="rect">
            <a:avLst/>
          </a:prstGeom>
          <a:noFill/>
          <a:ln/>
        </p:spPr>
        <p:txBody>
          <a:bodyPr wrap="square" rtlCol="0" anchor="ctr"/>
          <a:lstStyle/>
          <a:p>
            <a:pPr marL="0" indent="0" algn="l">
              <a:buNone/>
            </a:pPr>
            <a:r>
              <a:rPr lang="en-US" sz="900" dirty="0">
                <a:solidFill>
                  <a:srgbClr val="6B6B6B"/>
                </a:solidFill>
                <a:latin typeface="Calibri" pitchFamily="34" charset="0"/>
                <a:ea typeface="Calibri" pitchFamily="34" charset="-122"/>
                <a:cs typeface="Calibri" pitchFamily="34" charset="-120"/>
              </a:rPr>
              <a:t>Tavistock College  ·  Exam Access Arrangements for Parents &amp; Carers</a:t>
            </a:r>
            <a:endParaRPr lang="en-US" sz="900" dirty="0"/>
          </a:p>
        </p:txBody>
      </p:sp>
      <p:sp>
        <p:nvSpPr>
          <p:cNvPr id="22" name="Text 17"/>
          <p:cNvSpPr/>
          <p:nvPr/>
        </p:nvSpPr>
        <p:spPr>
          <a:xfrm>
            <a:off x="10332720" y="6528816"/>
            <a:ext cx="1371600" cy="27432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11480"/>
            <a:ext cx="10515600" cy="640080"/>
          </a:xfrm>
          <a:prstGeom prst="rect">
            <a:avLst/>
          </a:prstGeom>
          <a:noFill/>
          <a:ln/>
        </p:spPr>
        <p:txBody>
          <a:bodyPr wrap="square" rtlCol="0" anchor="ctr"/>
          <a:lstStyle/>
          <a:p>
            <a:pPr marL="0" indent="0">
              <a:buNone/>
            </a:pPr>
            <a:r>
              <a:rPr lang="en-US" sz="3200" b="1" dirty="0">
                <a:solidFill>
                  <a:srgbClr val="2B2B2B"/>
                </a:solidFill>
                <a:latin typeface="Cambria" pitchFamily="34" charset="0"/>
                <a:ea typeface="Cambria" pitchFamily="34" charset="-122"/>
                <a:cs typeface="Cambria" pitchFamily="34" charset="-120"/>
              </a:rPr>
              <a:t>How We Decide: It's About Evidence</a:t>
            </a:r>
            <a:endParaRPr lang="en-US" sz="3200" dirty="0"/>
          </a:p>
        </p:txBody>
      </p:sp>
      <p:sp>
        <p:nvSpPr>
          <p:cNvPr id="3" name="Text 1"/>
          <p:cNvSpPr/>
          <p:nvPr/>
        </p:nvSpPr>
        <p:spPr>
          <a:xfrm>
            <a:off x="548640" y="1005840"/>
            <a:ext cx="10515600" cy="548640"/>
          </a:xfrm>
          <a:prstGeom prst="rect">
            <a:avLst/>
          </a:prstGeom>
          <a:noFill/>
          <a:ln/>
        </p:spPr>
        <p:txBody>
          <a:bodyPr wrap="square" rtlCol="0" anchor="ctr"/>
          <a:lstStyle/>
          <a:p>
            <a:pPr marL="0" indent="0">
              <a:buNone/>
            </a:pPr>
            <a:r>
              <a:rPr lang="en-US" sz="1450" dirty="0">
                <a:solidFill>
                  <a:srgbClr val="6B6B6B"/>
                </a:solidFill>
                <a:latin typeface="Calibri" pitchFamily="34" charset="0"/>
                <a:ea typeface="Calibri" pitchFamily="34" charset="-122"/>
                <a:cs typeface="Calibri" pitchFamily="34" charset="-120"/>
              </a:rPr>
              <a:t>A diagnosis or an EHCP is important context, but on its own it isn't enough — every application needs supporting evidence.</a:t>
            </a:r>
            <a:endParaRPr lang="en-US" sz="1450" dirty="0"/>
          </a:p>
        </p:txBody>
      </p:sp>
      <p:sp>
        <p:nvSpPr>
          <p:cNvPr id="4" name="Shape 2"/>
          <p:cNvSpPr/>
          <p:nvPr/>
        </p:nvSpPr>
        <p:spPr>
          <a:xfrm>
            <a:off x="548640" y="1783080"/>
            <a:ext cx="5120640" cy="3291840"/>
          </a:xfrm>
          <a:prstGeom prst="roundRect">
            <a:avLst>
              <a:gd name="adj" fmla="val 2778"/>
            </a:avLst>
          </a:prstGeom>
          <a:solidFill>
            <a:srgbClr val="1B1B1B"/>
          </a:solidFill>
          <a:ln/>
        </p:spPr>
        <p:txBody>
          <a:bodyPr/>
          <a:lstStyle/>
          <a:p>
            <a:endParaRPr lang="en-GB"/>
          </a:p>
        </p:txBody>
      </p:sp>
      <p:sp>
        <p:nvSpPr>
          <p:cNvPr id="5" name="Shape 3"/>
          <p:cNvSpPr/>
          <p:nvPr/>
        </p:nvSpPr>
        <p:spPr>
          <a:xfrm>
            <a:off x="914400" y="2148840"/>
            <a:ext cx="685800" cy="685800"/>
          </a:xfrm>
          <a:prstGeom prst="ellipse">
            <a:avLst/>
          </a:prstGeom>
          <a:solidFill>
            <a:srgbClr val="CC151A"/>
          </a:solidFill>
          <a:ln/>
        </p:spPr>
        <p:txBody>
          <a:bodyPr/>
          <a:lstStyle/>
          <a:p>
            <a:endParaRPr lang="en-GB"/>
          </a:p>
        </p:txBody>
      </p:sp>
      <p:pic>
        <p:nvPicPr>
          <p:cNvPr id="6" name="Image 0" descr="/home/claude/assets/teacher.png"/>
          <p:cNvPicPr>
            <a:picLocks noChangeAspect="1"/>
          </p:cNvPicPr>
          <p:nvPr/>
        </p:nvPicPr>
        <p:blipFill>
          <a:blip r:embed="rId3"/>
          <a:stretch>
            <a:fillRect/>
          </a:stretch>
        </p:blipFill>
        <p:spPr>
          <a:xfrm>
            <a:off x="989838" y="2224278"/>
            <a:ext cx="534924" cy="534924"/>
          </a:xfrm>
          <a:prstGeom prst="rect">
            <a:avLst/>
          </a:prstGeom>
        </p:spPr>
      </p:pic>
      <p:sp>
        <p:nvSpPr>
          <p:cNvPr id="7" name="Text 4"/>
          <p:cNvSpPr/>
          <p:nvPr/>
        </p:nvSpPr>
        <p:spPr>
          <a:xfrm>
            <a:off x="914400" y="3017520"/>
            <a:ext cx="4389120" cy="548640"/>
          </a:xfrm>
          <a:prstGeom prst="rect">
            <a:avLst/>
          </a:prstGeom>
          <a:noFill/>
          <a:ln/>
        </p:spPr>
        <p:txBody>
          <a:bodyPr wrap="square" rtlCol="0" anchor="ctr"/>
          <a:lstStyle/>
          <a:p>
            <a:pPr marL="0" indent="0">
              <a:buNone/>
            </a:pPr>
            <a:r>
              <a:rPr lang="en-US" sz="2000" b="1" dirty="0">
                <a:solidFill>
                  <a:srgbClr val="FFFFFF"/>
                </a:solidFill>
                <a:latin typeface="Cambria" pitchFamily="34" charset="0"/>
                <a:ea typeface="Cambria" pitchFamily="34" charset="-122"/>
                <a:cs typeface="Cambria" pitchFamily="34" charset="-120"/>
              </a:rPr>
              <a:t>Normal Way of Working</a:t>
            </a:r>
            <a:endParaRPr lang="en-US" sz="2000" dirty="0"/>
          </a:p>
        </p:txBody>
      </p:sp>
      <p:sp>
        <p:nvSpPr>
          <p:cNvPr id="8" name="Text 5"/>
          <p:cNvSpPr/>
          <p:nvPr/>
        </p:nvSpPr>
        <p:spPr>
          <a:xfrm>
            <a:off x="914400" y="3611880"/>
            <a:ext cx="4389120" cy="1371600"/>
          </a:xfrm>
          <a:prstGeom prst="rect">
            <a:avLst/>
          </a:prstGeom>
          <a:noFill/>
          <a:ln/>
        </p:spPr>
        <p:txBody>
          <a:bodyPr wrap="square" rtlCol="0" anchor="ctr"/>
          <a:lstStyle/>
          <a:p>
            <a:pPr marL="0" indent="0">
              <a:lnSpc>
                <a:spcPct val="125000"/>
              </a:lnSpc>
              <a:buNone/>
            </a:pPr>
            <a:r>
              <a:rPr lang="en-US" sz="1350" dirty="0">
                <a:solidFill>
                  <a:srgbClr val="D9D9D9"/>
                </a:solidFill>
                <a:latin typeface="Calibri" pitchFamily="34" charset="0"/>
                <a:ea typeface="Calibri" pitchFamily="34" charset="-122"/>
                <a:cs typeface="Calibri" pitchFamily="34" charset="-120"/>
              </a:rPr>
              <a:t>The support or approach must already be how the student regularly works day-to-day in lessons and internal tests — not something introduced just for the exam.</a:t>
            </a:r>
            <a:endParaRPr lang="en-US" sz="1350" dirty="0"/>
          </a:p>
        </p:txBody>
      </p:sp>
      <p:sp>
        <p:nvSpPr>
          <p:cNvPr id="9" name="Shape 6"/>
          <p:cNvSpPr/>
          <p:nvPr/>
        </p:nvSpPr>
        <p:spPr>
          <a:xfrm>
            <a:off x="6035040" y="1783080"/>
            <a:ext cx="5120640" cy="3291840"/>
          </a:xfrm>
          <a:prstGeom prst="roundRect">
            <a:avLst>
              <a:gd name="adj" fmla="val 2778"/>
            </a:avLst>
          </a:prstGeom>
          <a:solidFill>
            <a:srgbClr val="1B1B1B"/>
          </a:solidFill>
          <a:ln/>
        </p:spPr>
        <p:txBody>
          <a:bodyPr/>
          <a:lstStyle/>
          <a:p>
            <a:endParaRPr lang="en-GB"/>
          </a:p>
        </p:txBody>
      </p:sp>
      <p:sp>
        <p:nvSpPr>
          <p:cNvPr id="10" name="Shape 7"/>
          <p:cNvSpPr/>
          <p:nvPr/>
        </p:nvSpPr>
        <p:spPr>
          <a:xfrm>
            <a:off x="6400800" y="2148840"/>
            <a:ext cx="685800" cy="685800"/>
          </a:xfrm>
          <a:prstGeom prst="ellipse">
            <a:avLst/>
          </a:prstGeom>
          <a:solidFill>
            <a:srgbClr val="CC151A"/>
          </a:solidFill>
          <a:ln/>
        </p:spPr>
        <p:txBody>
          <a:bodyPr/>
          <a:lstStyle/>
          <a:p>
            <a:endParaRPr lang="en-GB"/>
          </a:p>
        </p:txBody>
      </p:sp>
      <p:pic>
        <p:nvPicPr>
          <p:cNvPr id="11" name="Image 1" descr="/home/claude/assets/clipboard.png"/>
          <p:cNvPicPr>
            <a:picLocks noChangeAspect="1"/>
          </p:cNvPicPr>
          <p:nvPr/>
        </p:nvPicPr>
        <p:blipFill>
          <a:blip r:embed="rId4"/>
          <a:stretch>
            <a:fillRect/>
          </a:stretch>
        </p:blipFill>
        <p:spPr>
          <a:xfrm>
            <a:off x="6476238" y="2224278"/>
            <a:ext cx="534924" cy="534924"/>
          </a:xfrm>
          <a:prstGeom prst="rect">
            <a:avLst/>
          </a:prstGeom>
        </p:spPr>
      </p:pic>
      <p:sp>
        <p:nvSpPr>
          <p:cNvPr id="12" name="Text 8"/>
          <p:cNvSpPr/>
          <p:nvPr/>
        </p:nvSpPr>
        <p:spPr>
          <a:xfrm>
            <a:off x="6400800" y="3017520"/>
            <a:ext cx="4389120" cy="548640"/>
          </a:xfrm>
          <a:prstGeom prst="rect">
            <a:avLst/>
          </a:prstGeom>
          <a:noFill/>
          <a:ln/>
        </p:spPr>
        <p:txBody>
          <a:bodyPr wrap="square" rtlCol="0" anchor="ctr"/>
          <a:lstStyle/>
          <a:p>
            <a:pPr marL="0" indent="0">
              <a:buNone/>
            </a:pPr>
            <a:r>
              <a:rPr lang="en-US" sz="2000" b="1" dirty="0">
                <a:solidFill>
                  <a:srgbClr val="FFFFFF"/>
                </a:solidFill>
                <a:latin typeface="Cambria" pitchFamily="34" charset="0"/>
                <a:ea typeface="Cambria" pitchFamily="34" charset="-122"/>
                <a:cs typeface="Cambria" pitchFamily="34" charset="-120"/>
              </a:rPr>
              <a:t>History of Need</a:t>
            </a:r>
            <a:endParaRPr lang="en-US" sz="2000" dirty="0"/>
          </a:p>
        </p:txBody>
      </p:sp>
      <p:sp>
        <p:nvSpPr>
          <p:cNvPr id="13" name="Text 9"/>
          <p:cNvSpPr/>
          <p:nvPr/>
        </p:nvSpPr>
        <p:spPr>
          <a:xfrm>
            <a:off x="6400800" y="3611880"/>
            <a:ext cx="4389120" cy="1371600"/>
          </a:xfrm>
          <a:prstGeom prst="rect">
            <a:avLst/>
          </a:prstGeom>
          <a:noFill/>
          <a:ln/>
        </p:spPr>
        <p:txBody>
          <a:bodyPr wrap="square" rtlCol="0" anchor="ctr"/>
          <a:lstStyle/>
          <a:p>
            <a:pPr marL="0" indent="0">
              <a:lnSpc>
                <a:spcPct val="125000"/>
              </a:lnSpc>
              <a:buNone/>
            </a:pPr>
            <a:r>
              <a:rPr lang="en-US" sz="1350" dirty="0">
                <a:solidFill>
                  <a:srgbClr val="D9D9D9"/>
                </a:solidFill>
                <a:latin typeface="Calibri" pitchFamily="34" charset="0"/>
                <a:ea typeface="Calibri" pitchFamily="34" charset="-122"/>
                <a:cs typeface="Calibri" pitchFamily="34" charset="-120"/>
              </a:rPr>
              <a:t>There should be a consistent pattern over time — for example across mock exams, classwork and end-of-term assessments — not a single one-off.</a:t>
            </a:r>
            <a:endParaRPr lang="en-US" sz="1350" dirty="0"/>
          </a:p>
        </p:txBody>
      </p:sp>
      <p:sp>
        <p:nvSpPr>
          <p:cNvPr id="14" name="Text 10"/>
          <p:cNvSpPr/>
          <p:nvPr/>
        </p:nvSpPr>
        <p:spPr>
          <a:xfrm>
            <a:off x="548640" y="5257800"/>
            <a:ext cx="10607040" cy="548640"/>
          </a:xfrm>
          <a:prstGeom prst="rect">
            <a:avLst/>
          </a:prstGeom>
          <a:noFill/>
          <a:ln/>
        </p:spPr>
        <p:txBody>
          <a:bodyPr wrap="square" rtlCol="0" anchor="ctr"/>
          <a:lstStyle/>
          <a:p>
            <a:pPr marL="0" indent="0" algn="ctr">
              <a:buNone/>
            </a:pPr>
            <a:r>
              <a:rPr lang="en-US" sz="1400" i="1" dirty="0">
                <a:solidFill>
                  <a:srgbClr val="2B2B2B"/>
                </a:solidFill>
                <a:latin typeface="Calibri" pitchFamily="34" charset="0"/>
                <a:ea typeface="Calibri" pitchFamily="34" charset="-122"/>
                <a:cs typeface="Calibri" pitchFamily="34" charset="-120"/>
              </a:rPr>
              <a:t>This applies equally to every student — whether or not they have an EHCP or a medical diagnosis.</a:t>
            </a:r>
            <a:endParaRPr lang="en-US" sz="1400" dirty="0"/>
          </a:p>
        </p:txBody>
      </p:sp>
      <p:sp>
        <p:nvSpPr>
          <p:cNvPr id="15" name="Text 11"/>
          <p:cNvSpPr/>
          <p:nvPr/>
        </p:nvSpPr>
        <p:spPr>
          <a:xfrm>
            <a:off x="457200" y="6528816"/>
            <a:ext cx="8686800" cy="274320"/>
          </a:xfrm>
          <a:prstGeom prst="rect">
            <a:avLst/>
          </a:prstGeom>
          <a:noFill/>
          <a:ln/>
        </p:spPr>
        <p:txBody>
          <a:bodyPr wrap="square" rtlCol="0" anchor="ctr"/>
          <a:lstStyle/>
          <a:p>
            <a:pPr marL="0" indent="0" algn="l">
              <a:buNone/>
            </a:pPr>
            <a:r>
              <a:rPr lang="en-US" sz="900" dirty="0">
                <a:solidFill>
                  <a:srgbClr val="6B6B6B"/>
                </a:solidFill>
                <a:latin typeface="Calibri" pitchFamily="34" charset="0"/>
                <a:ea typeface="Calibri" pitchFamily="34" charset="-122"/>
                <a:cs typeface="Calibri" pitchFamily="34" charset="-120"/>
              </a:rPr>
              <a:t>Tavistock College  ·  Exam Access Arrangements for Parents &amp; Carers</a:t>
            </a:r>
            <a:endParaRPr lang="en-US" sz="900" dirty="0"/>
          </a:p>
        </p:txBody>
      </p:sp>
      <p:sp>
        <p:nvSpPr>
          <p:cNvPr id="16" name="Text 12"/>
          <p:cNvSpPr/>
          <p:nvPr/>
        </p:nvSpPr>
        <p:spPr>
          <a:xfrm>
            <a:off x="10332720" y="6528816"/>
            <a:ext cx="1371600" cy="27432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11480"/>
            <a:ext cx="10515600" cy="640080"/>
          </a:xfrm>
          <a:prstGeom prst="rect">
            <a:avLst/>
          </a:prstGeom>
          <a:noFill/>
          <a:ln/>
        </p:spPr>
        <p:txBody>
          <a:bodyPr wrap="square" rtlCol="0" anchor="ctr"/>
          <a:lstStyle/>
          <a:p>
            <a:pPr marL="0" indent="0">
              <a:buNone/>
            </a:pPr>
            <a:r>
              <a:rPr lang="en-US" sz="3200" b="1" dirty="0">
                <a:solidFill>
                  <a:srgbClr val="2B2B2B"/>
                </a:solidFill>
                <a:latin typeface="Cambria" pitchFamily="34" charset="0"/>
                <a:ea typeface="Cambria" pitchFamily="34" charset="-122"/>
                <a:cs typeface="Cambria" pitchFamily="34" charset="-120"/>
              </a:rPr>
              <a:t>How We Test for Need</a:t>
            </a:r>
            <a:endParaRPr lang="en-US" sz="3200" dirty="0"/>
          </a:p>
        </p:txBody>
      </p:sp>
      <p:sp>
        <p:nvSpPr>
          <p:cNvPr id="3" name="Text 1"/>
          <p:cNvSpPr/>
          <p:nvPr/>
        </p:nvSpPr>
        <p:spPr>
          <a:xfrm>
            <a:off x="548640" y="1005840"/>
            <a:ext cx="10515600" cy="457200"/>
          </a:xfrm>
          <a:prstGeom prst="rect">
            <a:avLst/>
          </a:prstGeom>
          <a:noFill/>
          <a:ln/>
        </p:spPr>
        <p:txBody>
          <a:bodyPr wrap="square" rtlCol="0" anchor="ctr"/>
          <a:lstStyle/>
          <a:p>
            <a:pPr marL="0" indent="0">
              <a:buNone/>
            </a:pPr>
            <a:r>
              <a:rPr lang="en-US" sz="1450" dirty="0">
                <a:solidFill>
                  <a:srgbClr val="6B6B6B"/>
                </a:solidFill>
                <a:latin typeface="Calibri" pitchFamily="34" charset="0"/>
                <a:ea typeface="Calibri" pitchFamily="34" charset="-122"/>
                <a:cs typeface="Calibri" pitchFamily="34" charset="-120"/>
              </a:rPr>
              <a:t>There are two routes to evidence, depending on whether a specialist diagnosis is already in place.</a:t>
            </a:r>
            <a:endParaRPr lang="en-US" sz="1450" dirty="0"/>
          </a:p>
        </p:txBody>
      </p:sp>
      <p:sp>
        <p:nvSpPr>
          <p:cNvPr id="4" name="Shape 2"/>
          <p:cNvSpPr/>
          <p:nvPr/>
        </p:nvSpPr>
        <p:spPr>
          <a:xfrm>
            <a:off x="548640" y="1691640"/>
            <a:ext cx="5120640" cy="2606040"/>
          </a:xfrm>
          <a:prstGeom prst="roundRect">
            <a:avLst>
              <a:gd name="adj" fmla="val 3509"/>
            </a:avLst>
          </a:prstGeom>
          <a:solidFill>
            <a:srgbClr val="F7F7F7"/>
          </a:solidFill>
          <a:ln/>
        </p:spPr>
        <p:txBody>
          <a:bodyPr/>
          <a:lstStyle/>
          <a:p>
            <a:endParaRPr lang="en-GB"/>
          </a:p>
        </p:txBody>
      </p:sp>
      <p:sp>
        <p:nvSpPr>
          <p:cNvPr id="5" name="Shape 3"/>
          <p:cNvSpPr/>
          <p:nvPr/>
        </p:nvSpPr>
        <p:spPr>
          <a:xfrm>
            <a:off x="868680" y="1965960"/>
            <a:ext cx="548640" cy="548640"/>
          </a:xfrm>
          <a:prstGeom prst="ellipse">
            <a:avLst/>
          </a:prstGeom>
          <a:solidFill>
            <a:srgbClr val="CC151A"/>
          </a:solidFill>
          <a:ln/>
        </p:spPr>
        <p:txBody>
          <a:bodyPr/>
          <a:lstStyle/>
          <a:p>
            <a:endParaRPr lang="en-GB"/>
          </a:p>
        </p:txBody>
      </p:sp>
      <p:pic>
        <p:nvPicPr>
          <p:cNvPr id="6" name="Image 0" descr="/home/claude/assets/file.png"/>
          <p:cNvPicPr>
            <a:picLocks noChangeAspect="1"/>
          </p:cNvPicPr>
          <p:nvPr/>
        </p:nvPicPr>
        <p:blipFill>
          <a:blip r:embed="rId3"/>
          <a:stretch>
            <a:fillRect/>
          </a:stretch>
        </p:blipFill>
        <p:spPr>
          <a:xfrm>
            <a:off x="929030" y="2026310"/>
            <a:ext cx="427939" cy="427939"/>
          </a:xfrm>
          <a:prstGeom prst="rect">
            <a:avLst/>
          </a:prstGeom>
        </p:spPr>
      </p:pic>
      <p:sp>
        <p:nvSpPr>
          <p:cNvPr id="7" name="Text 4"/>
          <p:cNvSpPr/>
          <p:nvPr/>
        </p:nvSpPr>
        <p:spPr>
          <a:xfrm>
            <a:off x="868680" y="2606040"/>
            <a:ext cx="4480560" cy="457200"/>
          </a:xfrm>
          <a:prstGeom prst="rect">
            <a:avLst/>
          </a:prstGeom>
          <a:noFill/>
          <a:ln/>
        </p:spPr>
        <p:txBody>
          <a:bodyPr wrap="square" rtlCol="0" anchor="ctr"/>
          <a:lstStyle/>
          <a:p>
            <a:pPr marL="0" indent="0">
              <a:buNone/>
            </a:pPr>
            <a:r>
              <a:rPr lang="en-US" sz="1450" b="1" dirty="0">
                <a:solidFill>
                  <a:srgbClr val="2B2B2B"/>
                </a:solidFill>
                <a:latin typeface="Calibri" pitchFamily="34" charset="0"/>
                <a:ea typeface="Calibri" pitchFamily="34" charset="-122"/>
                <a:cs typeface="Calibri" pitchFamily="34" charset="-120"/>
              </a:rPr>
              <a:t>Specialist diagnosis in place</a:t>
            </a:r>
            <a:endParaRPr lang="en-US" sz="1450" dirty="0"/>
          </a:p>
        </p:txBody>
      </p:sp>
      <p:sp>
        <p:nvSpPr>
          <p:cNvPr id="8" name="Text 5"/>
          <p:cNvSpPr/>
          <p:nvPr/>
        </p:nvSpPr>
        <p:spPr>
          <a:xfrm>
            <a:off x="868680" y="3017520"/>
            <a:ext cx="4480560" cy="1188720"/>
          </a:xfrm>
          <a:prstGeom prst="rect">
            <a:avLst/>
          </a:prstGeom>
          <a:noFill/>
          <a:ln/>
        </p:spPr>
        <p:txBody>
          <a:bodyPr wrap="square" rtlCol="0" anchor="ctr"/>
          <a:lstStyle/>
          <a:p>
            <a:pPr marL="0" indent="0">
              <a:lnSpc>
                <a:spcPct val="115000"/>
              </a:lnSpc>
              <a:buNone/>
            </a:pPr>
            <a:r>
              <a:rPr lang="en-US" sz="1200" dirty="0">
                <a:solidFill>
                  <a:srgbClr val="6B6B6B"/>
                </a:solidFill>
                <a:latin typeface="Calibri" pitchFamily="34" charset="0"/>
                <a:ea typeface="Calibri" pitchFamily="34" charset="-122"/>
                <a:cs typeface="Calibri" pitchFamily="34" charset="-120"/>
              </a:rPr>
              <a:t>A registered specialist (e.g. a clinical paediatrician or hospital consultant) has already confirmed the condition. A GP letter alone is not sufficient. The SENCo completes Form 9 alongside this evidence.</a:t>
            </a:r>
            <a:endParaRPr lang="en-US" sz="1200" dirty="0"/>
          </a:p>
        </p:txBody>
      </p:sp>
      <p:sp>
        <p:nvSpPr>
          <p:cNvPr id="9" name="Shape 6"/>
          <p:cNvSpPr/>
          <p:nvPr/>
        </p:nvSpPr>
        <p:spPr>
          <a:xfrm>
            <a:off x="5989320" y="1691640"/>
            <a:ext cx="5120640" cy="2606040"/>
          </a:xfrm>
          <a:prstGeom prst="roundRect">
            <a:avLst>
              <a:gd name="adj" fmla="val 3509"/>
            </a:avLst>
          </a:prstGeom>
          <a:solidFill>
            <a:schemeClr val="bg2">
              <a:lumMod val="75000"/>
            </a:schemeClr>
          </a:solidFill>
          <a:ln/>
        </p:spPr>
        <p:txBody>
          <a:bodyPr/>
          <a:lstStyle/>
          <a:p>
            <a:endParaRPr lang="en-GB" dirty="0"/>
          </a:p>
        </p:txBody>
      </p:sp>
      <p:sp>
        <p:nvSpPr>
          <p:cNvPr id="10" name="Shape 7"/>
          <p:cNvSpPr/>
          <p:nvPr/>
        </p:nvSpPr>
        <p:spPr>
          <a:xfrm>
            <a:off x="6309360" y="1965960"/>
            <a:ext cx="548640" cy="548640"/>
          </a:xfrm>
          <a:prstGeom prst="ellipse">
            <a:avLst/>
          </a:prstGeom>
          <a:solidFill>
            <a:srgbClr val="CC151A"/>
          </a:solidFill>
          <a:ln/>
        </p:spPr>
        <p:txBody>
          <a:bodyPr/>
          <a:lstStyle/>
          <a:p>
            <a:endParaRPr lang="en-GB"/>
          </a:p>
        </p:txBody>
      </p:sp>
      <p:pic>
        <p:nvPicPr>
          <p:cNvPr id="11" name="Image 1" descr="/home/claude/assets/teacher.png"/>
          <p:cNvPicPr>
            <a:picLocks noChangeAspect="1"/>
          </p:cNvPicPr>
          <p:nvPr/>
        </p:nvPicPr>
        <p:blipFill>
          <a:blip r:embed="rId4"/>
          <a:stretch>
            <a:fillRect/>
          </a:stretch>
        </p:blipFill>
        <p:spPr>
          <a:xfrm>
            <a:off x="6369710" y="2026310"/>
            <a:ext cx="427939" cy="427939"/>
          </a:xfrm>
          <a:prstGeom prst="rect">
            <a:avLst/>
          </a:prstGeom>
        </p:spPr>
      </p:pic>
      <p:sp>
        <p:nvSpPr>
          <p:cNvPr id="12" name="Text 8"/>
          <p:cNvSpPr/>
          <p:nvPr/>
        </p:nvSpPr>
        <p:spPr>
          <a:xfrm>
            <a:off x="6309360" y="2606040"/>
            <a:ext cx="4480560" cy="457200"/>
          </a:xfrm>
          <a:prstGeom prst="rect">
            <a:avLst/>
          </a:prstGeom>
          <a:noFill/>
          <a:ln/>
        </p:spPr>
        <p:txBody>
          <a:bodyPr wrap="square" rtlCol="0" anchor="ctr"/>
          <a:lstStyle/>
          <a:p>
            <a:pPr marL="0" indent="0">
              <a:buNone/>
            </a:pPr>
            <a:r>
              <a:rPr lang="en-US" sz="1450" b="1" dirty="0">
                <a:latin typeface="Calibri" pitchFamily="34" charset="0"/>
                <a:ea typeface="Calibri" pitchFamily="34" charset="-122"/>
                <a:cs typeface="Calibri" pitchFamily="34" charset="-120"/>
              </a:rPr>
              <a:t>No specialist diagnosis</a:t>
            </a:r>
            <a:endParaRPr lang="en-US" sz="1450" dirty="0"/>
          </a:p>
        </p:txBody>
      </p:sp>
      <p:sp>
        <p:nvSpPr>
          <p:cNvPr id="13" name="Text 9"/>
          <p:cNvSpPr/>
          <p:nvPr/>
        </p:nvSpPr>
        <p:spPr>
          <a:xfrm>
            <a:off x="6309360" y="3017520"/>
            <a:ext cx="4480560" cy="1188720"/>
          </a:xfrm>
          <a:prstGeom prst="rect">
            <a:avLst/>
          </a:prstGeom>
          <a:noFill/>
          <a:ln/>
        </p:spPr>
        <p:txBody>
          <a:bodyPr wrap="square" rtlCol="0" anchor="ctr"/>
          <a:lstStyle/>
          <a:p>
            <a:pPr marL="0" indent="0">
              <a:lnSpc>
                <a:spcPct val="115000"/>
              </a:lnSpc>
              <a:buNone/>
            </a:pPr>
            <a:r>
              <a:rPr lang="en-US" sz="1200" dirty="0">
                <a:latin typeface="Calibri" pitchFamily="34" charset="0"/>
                <a:ea typeface="Calibri" pitchFamily="34" charset="-122"/>
                <a:cs typeface="Calibri" pitchFamily="34" charset="-120"/>
              </a:rPr>
              <a:t>The school's own appointed assessor tests the student directly, from Year 9 onwards, using nationally standardised tests covering reading, writing and processing speed. This forms Form 8.</a:t>
            </a:r>
            <a:endParaRPr lang="en-US" sz="1200" dirty="0"/>
          </a:p>
        </p:txBody>
      </p:sp>
      <p:sp>
        <p:nvSpPr>
          <p:cNvPr id="14" name="Text 10"/>
          <p:cNvSpPr/>
          <p:nvPr/>
        </p:nvSpPr>
        <p:spPr>
          <a:xfrm>
            <a:off x="548640" y="4370832"/>
            <a:ext cx="10607040" cy="365760"/>
          </a:xfrm>
          <a:prstGeom prst="rect">
            <a:avLst/>
          </a:prstGeom>
          <a:noFill/>
          <a:ln/>
        </p:spPr>
        <p:txBody>
          <a:bodyPr wrap="square" rtlCol="0" anchor="ctr"/>
          <a:lstStyle/>
          <a:p>
            <a:pPr marL="0" indent="0" algn="ctr">
              <a:buNone/>
            </a:pPr>
            <a:r>
              <a:rPr lang="en-US" sz="1250" b="1" dirty="0">
                <a:solidFill>
                  <a:srgbClr val="2B2B2B"/>
                </a:solidFill>
                <a:latin typeface="Calibri" pitchFamily="34" charset="0"/>
                <a:ea typeface="Calibri" pitchFamily="34" charset="-122"/>
                <a:cs typeface="Calibri" pitchFamily="34" charset="-120"/>
              </a:rPr>
              <a:t>Specialists diagnose the condition. </a:t>
            </a:r>
            <a:r>
              <a:rPr lang="en-US" sz="1250" dirty="0">
                <a:solidFill>
                  <a:srgbClr val="2B2B2B"/>
                </a:solidFill>
                <a:latin typeface="Calibri" pitchFamily="34" charset="0"/>
                <a:ea typeface="Calibri" pitchFamily="34" charset="-122"/>
                <a:cs typeface="Calibri" pitchFamily="34" charset="-120"/>
              </a:rPr>
              <a:t>Deciding the arrangement — and gathering the evidence behind it — is always the school's responsibility, not the specialist's.</a:t>
            </a:r>
            <a:endParaRPr lang="en-US" sz="1250" dirty="0"/>
          </a:p>
        </p:txBody>
      </p:sp>
      <p:sp>
        <p:nvSpPr>
          <p:cNvPr id="15" name="Shape 11"/>
          <p:cNvSpPr/>
          <p:nvPr/>
        </p:nvSpPr>
        <p:spPr>
          <a:xfrm>
            <a:off x="548640" y="4846320"/>
            <a:ext cx="10607040" cy="1371600"/>
          </a:xfrm>
          <a:prstGeom prst="roundRect">
            <a:avLst>
              <a:gd name="adj" fmla="val 5333"/>
            </a:avLst>
          </a:prstGeom>
          <a:solidFill>
            <a:srgbClr val="FBEAEA"/>
          </a:solidFill>
          <a:ln/>
        </p:spPr>
        <p:txBody>
          <a:bodyPr/>
          <a:lstStyle/>
          <a:p>
            <a:endParaRPr lang="en-GB"/>
          </a:p>
        </p:txBody>
      </p:sp>
      <p:sp>
        <p:nvSpPr>
          <p:cNvPr id="16" name="Shape 12"/>
          <p:cNvSpPr/>
          <p:nvPr/>
        </p:nvSpPr>
        <p:spPr>
          <a:xfrm>
            <a:off x="777240" y="5257800"/>
            <a:ext cx="566928" cy="566928"/>
          </a:xfrm>
          <a:prstGeom prst="ellipse">
            <a:avLst/>
          </a:prstGeom>
          <a:solidFill>
            <a:srgbClr val="CC151A"/>
          </a:solidFill>
          <a:ln/>
        </p:spPr>
        <p:txBody>
          <a:bodyPr/>
          <a:lstStyle/>
          <a:p>
            <a:endParaRPr lang="en-GB"/>
          </a:p>
        </p:txBody>
      </p:sp>
      <p:pic>
        <p:nvPicPr>
          <p:cNvPr id="17" name="Image 2" descr="/home/claude/assets/check.png"/>
          <p:cNvPicPr>
            <a:picLocks noChangeAspect="1"/>
          </p:cNvPicPr>
          <p:nvPr/>
        </p:nvPicPr>
        <p:blipFill>
          <a:blip r:embed="rId5"/>
          <a:stretch>
            <a:fillRect/>
          </a:stretch>
        </p:blipFill>
        <p:spPr>
          <a:xfrm>
            <a:off x="839602" y="5320162"/>
            <a:ext cx="442204" cy="442204"/>
          </a:xfrm>
          <a:prstGeom prst="rect">
            <a:avLst/>
          </a:prstGeom>
        </p:spPr>
      </p:pic>
      <p:sp>
        <p:nvSpPr>
          <p:cNvPr id="18" name="Text 13"/>
          <p:cNvSpPr/>
          <p:nvPr/>
        </p:nvSpPr>
        <p:spPr>
          <a:xfrm>
            <a:off x="1554480" y="4846320"/>
            <a:ext cx="9418320" cy="1371600"/>
          </a:xfrm>
          <a:prstGeom prst="rect">
            <a:avLst/>
          </a:prstGeom>
          <a:noFill/>
          <a:ln/>
        </p:spPr>
        <p:txBody>
          <a:bodyPr wrap="square" rtlCol="0" anchor="ctr"/>
          <a:lstStyle/>
          <a:p>
            <a:pPr marL="0" indent="0">
              <a:lnSpc>
                <a:spcPct val="110000"/>
              </a:lnSpc>
              <a:buNone/>
            </a:pPr>
            <a:r>
              <a:rPr lang="en-US" sz="1200" b="1" dirty="0">
                <a:solidFill>
                  <a:srgbClr val="2B2B2B"/>
                </a:solidFill>
                <a:latin typeface="Calibri" pitchFamily="34" charset="0"/>
                <a:ea typeface="Calibri" pitchFamily="34" charset="-122"/>
                <a:cs typeface="Calibri" pitchFamily="34" charset="-120"/>
              </a:rPr>
              <a:t>The form must tell a story of need. </a:t>
            </a:r>
            <a:r>
              <a:rPr lang="en-US" sz="1200" dirty="0">
                <a:solidFill>
                  <a:srgbClr val="2B2B2B"/>
                </a:solidFill>
                <a:latin typeface="Calibri" pitchFamily="34" charset="0"/>
                <a:ea typeface="Calibri" pitchFamily="34" charset="-122"/>
                <a:cs typeface="Calibri" pitchFamily="34" charset="-120"/>
              </a:rPr>
              <a:t>Form 8 isn't just a test score — it has to narrate what's been happening throughout the student's time in school: difficulties noticed in lessons, how they've shown up in internal tests and mock exams, and support already used. The assessor's scores are one part of that story, not the whole of it.</a:t>
            </a:r>
            <a:endParaRPr lang="en-US" sz="1200" dirty="0"/>
          </a:p>
        </p:txBody>
      </p:sp>
      <p:sp>
        <p:nvSpPr>
          <p:cNvPr id="19" name="Text 14"/>
          <p:cNvSpPr/>
          <p:nvPr/>
        </p:nvSpPr>
        <p:spPr>
          <a:xfrm>
            <a:off x="457200" y="6528816"/>
            <a:ext cx="8686800" cy="274320"/>
          </a:xfrm>
          <a:prstGeom prst="rect">
            <a:avLst/>
          </a:prstGeom>
          <a:noFill/>
          <a:ln/>
        </p:spPr>
        <p:txBody>
          <a:bodyPr wrap="square" rtlCol="0" anchor="ctr"/>
          <a:lstStyle/>
          <a:p>
            <a:pPr marL="0" indent="0" algn="l">
              <a:buNone/>
            </a:pPr>
            <a:r>
              <a:rPr lang="en-US" sz="900" dirty="0">
                <a:solidFill>
                  <a:srgbClr val="6B6B6B"/>
                </a:solidFill>
                <a:latin typeface="Calibri" pitchFamily="34" charset="0"/>
                <a:ea typeface="Calibri" pitchFamily="34" charset="-122"/>
                <a:cs typeface="Calibri" pitchFamily="34" charset="-120"/>
              </a:rPr>
              <a:t>Tavistock College  ·  Exam Access Arrangements for Parents &amp; Carers</a:t>
            </a:r>
            <a:endParaRPr lang="en-US" sz="900" dirty="0"/>
          </a:p>
        </p:txBody>
      </p:sp>
      <p:sp>
        <p:nvSpPr>
          <p:cNvPr id="20" name="Text 15"/>
          <p:cNvSpPr/>
          <p:nvPr/>
        </p:nvSpPr>
        <p:spPr>
          <a:xfrm>
            <a:off x="10332720" y="6528816"/>
            <a:ext cx="1371600" cy="27432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11480"/>
            <a:ext cx="10515600" cy="640080"/>
          </a:xfrm>
          <a:prstGeom prst="rect">
            <a:avLst/>
          </a:prstGeom>
          <a:noFill/>
          <a:ln/>
        </p:spPr>
        <p:txBody>
          <a:bodyPr wrap="square" rtlCol="0" anchor="ctr"/>
          <a:lstStyle/>
          <a:p>
            <a:pPr marL="0" indent="0">
              <a:buNone/>
            </a:pPr>
            <a:r>
              <a:rPr lang="en-US" sz="3000" b="1" dirty="0">
                <a:solidFill>
                  <a:srgbClr val="2B2B2B"/>
                </a:solidFill>
                <a:latin typeface="Cambria" pitchFamily="34" charset="0"/>
                <a:ea typeface="Cambria" pitchFamily="34" charset="-122"/>
                <a:cs typeface="Cambria" pitchFamily="34" charset="-120"/>
              </a:rPr>
              <a:t>Working with a Private Assessor</a:t>
            </a:r>
            <a:endParaRPr lang="en-US" sz="3000" dirty="0"/>
          </a:p>
        </p:txBody>
      </p:sp>
      <p:sp>
        <p:nvSpPr>
          <p:cNvPr id="3" name="Text 1"/>
          <p:cNvSpPr/>
          <p:nvPr/>
        </p:nvSpPr>
        <p:spPr>
          <a:xfrm>
            <a:off x="548640" y="987552"/>
            <a:ext cx="10515600" cy="365760"/>
          </a:xfrm>
          <a:prstGeom prst="rect">
            <a:avLst/>
          </a:prstGeom>
          <a:noFill/>
          <a:ln/>
        </p:spPr>
        <p:txBody>
          <a:bodyPr wrap="square" rtlCol="0" anchor="ctr"/>
          <a:lstStyle/>
          <a:p>
            <a:pPr marL="0" indent="0">
              <a:buNone/>
            </a:pPr>
            <a:r>
              <a:rPr lang="en-US" sz="1350" i="1" dirty="0">
                <a:solidFill>
                  <a:srgbClr val="6B6B6B"/>
                </a:solidFill>
                <a:latin typeface="Calibri" pitchFamily="34" charset="0"/>
                <a:ea typeface="Calibri" pitchFamily="34" charset="-122"/>
                <a:cs typeface="Calibri" pitchFamily="34" charset="-120"/>
              </a:rPr>
              <a:t>If a family arranges their own assessor, the process still has to run through the school first.</a:t>
            </a:r>
            <a:endParaRPr lang="en-US" sz="1350" dirty="0"/>
          </a:p>
        </p:txBody>
      </p:sp>
      <p:sp>
        <p:nvSpPr>
          <p:cNvPr id="4" name="Shape 2"/>
          <p:cNvSpPr/>
          <p:nvPr/>
        </p:nvSpPr>
        <p:spPr>
          <a:xfrm>
            <a:off x="745236" y="1783080"/>
            <a:ext cx="2331720" cy="2331720"/>
          </a:xfrm>
          <a:prstGeom prst="roundRect">
            <a:avLst>
              <a:gd name="adj" fmla="val 3137"/>
            </a:avLst>
          </a:prstGeom>
          <a:solidFill>
            <a:srgbClr val="F7F7F7"/>
          </a:solidFill>
          <a:ln/>
        </p:spPr>
        <p:txBody>
          <a:bodyPr/>
          <a:lstStyle/>
          <a:p>
            <a:endParaRPr lang="en-GB"/>
          </a:p>
        </p:txBody>
      </p:sp>
      <p:sp>
        <p:nvSpPr>
          <p:cNvPr id="5" name="Text 3"/>
          <p:cNvSpPr/>
          <p:nvPr/>
        </p:nvSpPr>
        <p:spPr>
          <a:xfrm>
            <a:off x="882396" y="1892808"/>
            <a:ext cx="457200" cy="365760"/>
          </a:xfrm>
          <a:prstGeom prst="rect">
            <a:avLst/>
          </a:prstGeom>
          <a:noFill/>
          <a:ln/>
        </p:spPr>
        <p:txBody>
          <a:bodyPr wrap="square" rtlCol="0" anchor="ctr"/>
          <a:lstStyle/>
          <a:p>
            <a:pPr marL="0" indent="0">
              <a:buNone/>
            </a:pPr>
            <a:r>
              <a:rPr lang="en-US" sz="1200" b="1" dirty="0">
                <a:solidFill>
                  <a:srgbClr val="CC151A"/>
                </a:solidFill>
                <a:latin typeface="Calibri" pitchFamily="34" charset="0"/>
                <a:ea typeface="Calibri" pitchFamily="34" charset="-122"/>
                <a:cs typeface="Calibri" pitchFamily="34" charset="-120"/>
              </a:rPr>
              <a:t>1</a:t>
            </a:r>
            <a:endParaRPr lang="en-US" sz="1200" dirty="0"/>
          </a:p>
        </p:txBody>
      </p:sp>
      <p:sp>
        <p:nvSpPr>
          <p:cNvPr id="6" name="Shape 4"/>
          <p:cNvSpPr/>
          <p:nvPr/>
        </p:nvSpPr>
        <p:spPr>
          <a:xfrm>
            <a:off x="1645920" y="2103120"/>
            <a:ext cx="530352" cy="530352"/>
          </a:xfrm>
          <a:prstGeom prst="ellipse">
            <a:avLst/>
          </a:prstGeom>
          <a:solidFill>
            <a:srgbClr val="CC151A"/>
          </a:solidFill>
          <a:ln/>
        </p:spPr>
        <p:txBody>
          <a:bodyPr/>
          <a:lstStyle/>
          <a:p>
            <a:endParaRPr lang="en-GB"/>
          </a:p>
        </p:txBody>
      </p:sp>
      <p:pic>
        <p:nvPicPr>
          <p:cNvPr id="7" name="Image 0" descr="/home/claude/assets/envelope.png"/>
          <p:cNvPicPr>
            <a:picLocks noChangeAspect="1"/>
          </p:cNvPicPr>
          <p:nvPr/>
        </p:nvPicPr>
        <p:blipFill>
          <a:blip r:embed="rId3"/>
          <a:stretch>
            <a:fillRect/>
          </a:stretch>
        </p:blipFill>
        <p:spPr>
          <a:xfrm>
            <a:off x="1704259" y="2161459"/>
            <a:ext cx="413675" cy="413675"/>
          </a:xfrm>
          <a:prstGeom prst="rect">
            <a:avLst/>
          </a:prstGeom>
        </p:spPr>
      </p:pic>
      <p:sp>
        <p:nvSpPr>
          <p:cNvPr id="8" name="Text 5"/>
          <p:cNvSpPr/>
          <p:nvPr/>
        </p:nvSpPr>
        <p:spPr>
          <a:xfrm>
            <a:off x="882396" y="2770632"/>
            <a:ext cx="2057400" cy="548640"/>
          </a:xfrm>
          <a:prstGeom prst="rect">
            <a:avLst/>
          </a:prstGeom>
          <a:noFill/>
          <a:ln/>
        </p:spPr>
        <p:txBody>
          <a:bodyPr wrap="square" rtlCol="0" anchor="t"/>
          <a:lstStyle/>
          <a:p>
            <a:pPr marL="0" indent="0" algn="ctr">
              <a:buNone/>
            </a:pPr>
            <a:r>
              <a:rPr lang="en-US" sz="1250" b="1" dirty="0">
                <a:solidFill>
                  <a:srgbClr val="2B2B2B"/>
                </a:solidFill>
                <a:latin typeface="Calibri" pitchFamily="34" charset="0"/>
                <a:ea typeface="Calibri" pitchFamily="34" charset="-122"/>
                <a:cs typeface="Calibri" pitchFamily="34" charset="-120"/>
              </a:rPr>
              <a:t>Contact the school first</a:t>
            </a:r>
            <a:endParaRPr lang="en-US" sz="1250" dirty="0"/>
          </a:p>
        </p:txBody>
      </p:sp>
      <p:sp>
        <p:nvSpPr>
          <p:cNvPr id="9" name="Text 6"/>
          <p:cNvSpPr/>
          <p:nvPr/>
        </p:nvSpPr>
        <p:spPr>
          <a:xfrm>
            <a:off x="909828" y="3291840"/>
            <a:ext cx="2002536" cy="777240"/>
          </a:xfrm>
          <a:prstGeom prst="rect">
            <a:avLst/>
          </a:prstGeom>
          <a:noFill/>
          <a:ln/>
        </p:spPr>
        <p:txBody>
          <a:bodyPr wrap="square" rtlCol="0" anchor="t"/>
          <a:lstStyle/>
          <a:p>
            <a:pPr marL="0" indent="0" algn="ctr">
              <a:lnSpc>
                <a:spcPct val="115000"/>
              </a:lnSpc>
              <a:buNone/>
            </a:pPr>
            <a:r>
              <a:rPr lang="en-US" sz="1000" dirty="0">
                <a:solidFill>
                  <a:srgbClr val="6B6B6B"/>
                </a:solidFill>
                <a:latin typeface="Calibri" pitchFamily="34" charset="0"/>
                <a:ea typeface="Calibri" pitchFamily="34" charset="-122"/>
                <a:cs typeface="Calibri" pitchFamily="34" charset="-120"/>
              </a:rPr>
              <a:t>Parents let the SENCo know before booking, so the process can be coordinated properly.</a:t>
            </a:r>
            <a:endParaRPr lang="en-US" sz="1000" dirty="0"/>
          </a:p>
        </p:txBody>
      </p:sp>
      <p:sp>
        <p:nvSpPr>
          <p:cNvPr id="10" name="Text 7"/>
          <p:cNvSpPr/>
          <p:nvPr/>
        </p:nvSpPr>
        <p:spPr>
          <a:xfrm>
            <a:off x="3076956" y="2628900"/>
            <a:ext cx="457200" cy="640080"/>
          </a:xfrm>
          <a:prstGeom prst="rect">
            <a:avLst/>
          </a:prstGeom>
          <a:noFill/>
          <a:ln/>
        </p:spPr>
        <p:txBody>
          <a:bodyPr wrap="square" rtlCol="0" anchor="ctr"/>
          <a:lstStyle/>
          <a:p>
            <a:pPr marL="0" indent="0" algn="ctr">
              <a:buNone/>
            </a:pPr>
            <a:r>
              <a:rPr lang="en-US" sz="2600" b="1" dirty="0">
                <a:solidFill>
                  <a:srgbClr val="CC151A"/>
                </a:solidFill>
                <a:latin typeface="Calibri" pitchFamily="34" charset="0"/>
                <a:ea typeface="Calibri" pitchFamily="34" charset="-122"/>
                <a:cs typeface="Calibri" pitchFamily="34" charset="-120"/>
              </a:rPr>
              <a:t>→</a:t>
            </a:r>
            <a:endParaRPr lang="en-US" sz="2600" dirty="0"/>
          </a:p>
        </p:txBody>
      </p:sp>
      <p:sp>
        <p:nvSpPr>
          <p:cNvPr id="11" name="Shape 8"/>
          <p:cNvSpPr/>
          <p:nvPr/>
        </p:nvSpPr>
        <p:spPr>
          <a:xfrm>
            <a:off x="3534156" y="1783080"/>
            <a:ext cx="2331720" cy="2331720"/>
          </a:xfrm>
          <a:prstGeom prst="roundRect">
            <a:avLst>
              <a:gd name="adj" fmla="val 3137"/>
            </a:avLst>
          </a:prstGeom>
          <a:solidFill>
            <a:srgbClr val="F7F7F7"/>
          </a:solidFill>
          <a:ln/>
        </p:spPr>
        <p:txBody>
          <a:bodyPr/>
          <a:lstStyle/>
          <a:p>
            <a:endParaRPr lang="en-GB"/>
          </a:p>
        </p:txBody>
      </p:sp>
      <p:sp>
        <p:nvSpPr>
          <p:cNvPr id="12" name="Text 9"/>
          <p:cNvSpPr/>
          <p:nvPr/>
        </p:nvSpPr>
        <p:spPr>
          <a:xfrm>
            <a:off x="3671316" y="1892808"/>
            <a:ext cx="457200" cy="365760"/>
          </a:xfrm>
          <a:prstGeom prst="rect">
            <a:avLst/>
          </a:prstGeom>
          <a:noFill/>
          <a:ln/>
        </p:spPr>
        <p:txBody>
          <a:bodyPr wrap="square" rtlCol="0" anchor="ctr"/>
          <a:lstStyle/>
          <a:p>
            <a:pPr marL="0" indent="0">
              <a:buNone/>
            </a:pPr>
            <a:r>
              <a:rPr lang="en-US" sz="1200" b="1" dirty="0">
                <a:solidFill>
                  <a:srgbClr val="CC151A"/>
                </a:solidFill>
                <a:latin typeface="Calibri" pitchFamily="34" charset="0"/>
                <a:ea typeface="Calibri" pitchFamily="34" charset="-122"/>
                <a:cs typeface="Calibri" pitchFamily="34" charset="-120"/>
              </a:rPr>
              <a:t>2</a:t>
            </a:r>
            <a:endParaRPr lang="en-US" sz="1200" dirty="0"/>
          </a:p>
        </p:txBody>
      </p:sp>
      <p:sp>
        <p:nvSpPr>
          <p:cNvPr id="13" name="Shape 10"/>
          <p:cNvSpPr/>
          <p:nvPr/>
        </p:nvSpPr>
        <p:spPr>
          <a:xfrm>
            <a:off x="4434840" y="2103120"/>
            <a:ext cx="530352" cy="530352"/>
          </a:xfrm>
          <a:prstGeom prst="ellipse">
            <a:avLst/>
          </a:prstGeom>
          <a:solidFill>
            <a:srgbClr val="CC151A"/>
          </a:solidFill>
          <a:ln/>
        </p:spPr>
        <p:txBody>
          <a:bodyPr/>
          <a:lstStyle/>
          <a:p>
            <a:endParaRPr lang="en-GB"/>
          </a:p>
        </p:txBody>
      </p:sp>
      <p:pic>
        <p:nvPicPr>
          <p:cNvPr id="14" name="Image 1" descr="/home/claude/assets/file.png"/>
          <p:cNvPicPr>
            <a:picLocks noChangeAspect="1"/>
          </p:cNvPicPr>
          <p:nvPr/>
        </p:nvPicPr>
        <p:blipFill>
          <a:blip r:embed="rId4"/>
          <a:stretch>
            <a:fillRect/>
          </a:stretch>
        </p:blipFill>
        <p:spPr>
          <a:xfrm>
            <a:off x="4493179" y="2161459"/>
            <a:ext cx="413675" cy="413675"/>
          </a:xfrm>
          <a:prstGeom prst="rect">
            <a:avLst/>
          </a:prstGeom>
        </p:spPr>
      </p:pic>
      <p:sp>
        <p:nvSpPr>
          <p:cNvPr id="15" name="Text 11"/>
          <p:cNvSpPr/>
          <p:nvPr/>
        </p:nvSpPr>
        <p:spPr>
          <a:xfrm>
            <a:off x="3671316" y="2770632"/>
            <a:ext cx="2057400" cy="548640"/>
          </a:xfrm>
          <a:prstGeom prst="rect">
            <a:avLst/>
          </a:prstGeom>
          <a:noFill/>
          <a:ln/>
        </p:spPr>
        <p:txBody>
          <a:bodyPr wrap="square" rtlCol="0" anchor="t"/>
          <a:lstStyle/>
          <a:p>
            <a:pPr marL="0" indent="0" algn="ctr">
              <a:buNone/>
            </a:pPr>
            <a:r>
              <a:rPr lang="en-US" sz="1250" b="1" dirty="0">
                <a:solidFill>
                  <a:srgbClr val="2B2B2B"/>
                </a:solidFill>
                <a:latin typeface="Calibri" pitchFamily="34" charset="0"/>
                <a:ea typeface="Calibri" pitchFamily="34" charset="-122"/>
                <a:cs typeface="Calibri" pitchFamily="34" charset="-120"/>
              </a:rPr>
              <a:t>School prepares Form 8, Part 1</a:t>
            </a:r>
            <a:endParaRPr lang="en-US" sz="1250" dirty="0"/>
          </a:p>
        </p:txBody>
      </p:sp>
      <p:sp>
        <p:nvSpPr>
          <p:cNvPr id="16" name="Text 12"/>
          <p:cNvSpPr/>
          <p:nvPr/>
        </p:nvSpPr>
        <p:spPr>
          <a:xfrm>
            <a:off x="3698748" y="3291840"/>
            <a:ext cx="2002536" cy="777240"/>
          </a:xfrm>
          <a:prstGeom prst="rect">
            <a:avLst/>
          </a:prstGeom>
          <a:noFill/>
          <a:ln/>
        </p:spPr>
        <p:txBody>
          <a:bodyPr wrap="square" rtlCol="0" anchor="t"/>
          <a:lstStyle/>
          <a:p>
            <a:pPr marL="0" indent="0" algn="ctr">
              <a:lnSpc>
                <a:spcPct val="115000"/>
              </a:lnSpc>
              <a:buNone/>
            </a:pPr>
            <a:r>
              <a:rPr lang="en-US" sz="1000" dirty="0">
                <a:solidFill>
                  <a:srgbClr val="6B6B6B"/>
                </a:solidFill>
                <a:latin typeface="Calibri" pitchFamily="34" charset="0"/>
                <a:ea typeface="Calibri" pitchFamily="34" charset="-122"/>
                <a:cs typeface="Calibri" pitchFamily="34" charset="-120"/>
              </a:rPr>
              <a:t>The school completes its own evidence — the student's story of need — in advance.</a:t>
            </a:r>
            <a:endParaRPr lang="en-US" sz="1000" dirty="0"/>
          </a:p>
        </p:txBody>
      </p:sp>
      <p:sp>
        <p:nvSpPr>
          <p:cNvPr id="17" name="Text 13"/>
          <p:cNvSpPr/>
          <p:nvPr/>
        </p:nvSpPr>
        <p:spPr>
          <a:xfrm>
            <a:off x="5865876" y="2628900"/>
            <a:ext cx="457200" cy="640080"/>
          </a:xfrm>
          <a:prstGeom prst="rect">
            <a:avLst/>
          </a:prstGeom>
          <a:noFill/>
          <a:ln/>
        </p:spPr>
        <p:txBody>
          <a:bodyPr wrap="square" rtlCol="0" anchor="ctr"/>
          <a:lstStyle/>
          <a:p>
            <a:pPr marL="0" indent="0" algn="ctr">
              <a:buNone/>
            </a:pPr>
            <a:r>
              <a:rPr lang="en-US" sz="2600" b="1" dirty="0">
                <a:solidFill>
                  <a:srgbClr val="CC151A"/>
                </a:solidFill>
                <a:latin typeface="Calibri" pitchFamily="34" charset="0"/>
                <a:ea typeface="Calibri" pitchFamily="34" charset="-122"/>
                <a:cs typeface="Calibri" pitchFamily="34" charset="-120"/>
              </a:rPr>
              <a:t>→</a:t>
            </a:r>
            <a:endParaRPr lang="en-US" sz="2600" dirty="0"/>
          </a:p>
        </p:txBody>
      </p:sp>
      <p:sp>
        <p:nvSpPr>
          <p:cNvPr id="18" name="Shape 14"/>
          <p:cNvSpPr/>
          <p:nvPr/>
        </p:nvSpPr>
        <p:spPr>
          <a:xfrm>
            <a:off x="6323076" y="1783080"/>
            <a:ext cx="2331720" cy="2331720"/>
          </a:xfrm>
          <a:prstGeom prst="roundRect">
            <a:avLst>
              <a:gd name="adj" fmla="val 3137"/>
            </a:avLst>
          </a:prstGeom>
          <a:solidFill>
            <a:srgbClr val="F7F7F7"/>
          </a:solidFill>
          <a:ln/>
        </p:spPr>
        <p:txBody>
          <a:bodyPr/>
          <a:lstStyle/>
          <a:p>
            <a:endParaRPr lang="en-GB"/>
          </a:p>
        </p:txBody>
      </p:sp>
      <p:sp>
        <p:nvSpPr>
          <p:cNvPr id="19" name="Text 15"/>
          <p:cNvSpPr/>
          <p:nvPr/>
        </p:nvSpPr>
        <p:spPr>
          <a:xfrm>
            <a:off x="6460236" y="1892808"/>
            <a:ext cx="457200" cy="365760"/>
          </a:xfrm>
          <a:prstGeom prst="rect">
            <a:avLst/>
          </a:prstGeom>
          <a:noFill/>
          <a:ln/>
        </p:spPr>
        <p:txBody>
          <a:bodyPr wrap="square" rtlCol="0" anchor="ctr"/>
          <a:lstStyle/>
          <a:p>
            <a:pPr marL="0" indent="0">
              <a:buNone/>
            </a:pPr>
            <a:r>
              <a:rPr lang="en-US" sz="1200" b="1" dirty="0">
                <a:solidFill>
                  <a:srgbClr val="CC151A"/>
                </a:solidFill>
                <a:latin typeface="Calibri" pitchFamily="34" charset="0"/>
                <a:ea typeface="Calibri" pitchFamily="34" charset="-122"/>
                <a:cs typeface="Calibri" pitchFamily="34" charset="-120"/>
              </a:rPr>
              <a:t>3</a:t>
            </a:r>
            <a:endParaRPr lang="en-US" sz="1200" dirty="0"/>
          </a:p>
        </p:txBody>
      </p:sp>
      <p:sp>
        <p:nvSpPr>
          <p:cNvPr id="20" name="Shape 16"/>
          <p:cNvSpPr/>
          <p:nvPr/>
        </p:nvSpPr>
        <p:spPr>
          <a:xfrm>
            <a:off x="7223760" y="2103120"/>
            <a:ext cx="530352" cy="530352"/>
          </a:xfrm>
          <a:prstGeom prst="ellipse">
            <a:avLst/>
          </a:prstGeom>
          <a:solidFill>
            <a:srgbClr val="CC151A"/>
          </a:solidFill>
          <a:ln/>
        </p:spPr>
        <p:txBody>
          <a:bodyPr/>
          <a:lstStyle/>
          <a:p>
            <a:endParaRPr lang="en-GB"/>
          </a:p>
        </p:txBody>
      </p:sp>
      <p:pic>
        <p:nvPicPr>
          <p:cNvPr id="21" name="Image 2" descr="/home/claude/assets/clipboard.png"/>
          <p:cNvPicPr>
            <a:picLocks noChangeAspect="1"/>
          </p:cNvPicPr>
          <p:nvPr/>
        </p:nvPicPr>
        <p:blipFill>
          <a:blip r:embed="rId5"/>
          <a:stretch>
            <a:fillRect/>
          </a:stretch>
        </p:blipFill>
        <p:spPr>
          <a:xfrm>
            <a:off x="7282099" y="2161459"/>
            <a:ext cx="413675" cy="413675"/>
          </a:xfrm>
          <a:prstGeom prst="rect">
            <a:avLst/>
          </a:prstGeom>
        </p:spPr>
      </p:pic>
      <p:sp>
        <p:nvSpPr>
          <p:cNvPr id="22" name="Text 17"/>
          <p:cNvSpPr/>
          <p:nvPr/>
        </p:nvSpPr>
        <p:spPr>
          <a:xfrm>
            <a:off x="6460236" y="2770632"/>
            <a:ext cx="2057400" cy="548640"/>
          </a:xfrm>
          <a:prstGeom prst="rect">
            <a:avLst/>
          </a:prstGeom>
          <a:noFill/>
          <a:ln/>
        </p:spPr>
        <p:txBody>
          <a:bodyPr wrap="square" rtlCol="0" anchor="t"/>
          <a:lstStyle/>
          <a:p>
            <a:pPr marL="0" indent="0" algn="ctr">
              <a:buNone/>
            </a:pPr>
            <a:r>
              <a:rPr lang="en-US" sz="1250" b="1" dirty="0">
                <a:solidFill>
                  <a:srgbClr val="2B2B2B"/>
                </a:solidFill>
                <a:latin typeface="Calibri" pitchFamily="34" charset="0"/>
                <a:ea typeface="Calibri" pitchFamily="34" charset="-122"/>
                <a:cs typeface="Calibri" pitchFamily="34" charset="-120"/>
              </a:rPr>
              <a:t>Pre-filled form given to assessor</a:t>
            </a:r>
            <a:endParaRPr lang="en-US" sz="1250" dirty="0"/>
          </a:p>
        </p:txBody>
      </p:sp>
      <p:sp>
        <p:nvSpPr>
          <p:cNvPr id="23" name="Text 18"/>
          <p:cNvSpPr/>
          <p:nvPr/>
        </p:nvSpPr>
        <p:spPr>
          <a:xfrm>
            <a:off x="6487668" y="3291840"/>
            <a:ext cx="2002536" cy="777240"/>
          </a:xfrm>
          <a:prstGeom prst="rect">
            <a:avLst/>
          </a:prstGeom>
          <a:noFill/>
          <a:ln/>
        </p:spPr>
        <p:txBody>
          <a:bodyPr wrap="square" rtlCol="0" anchor="t"/>
          <a:lstStyle/>
          <a:p>
            <a:pPr marL="0" indent="0" algn="ctr">
              <a:lnSpc>
                <a:spcPct val="115000"/>
              </a:lnSpc>
              <a:buNone/>
            </a:pPr>
            <a:r>
              <a:rPr lang="en-US" sz="1000" dirty="0">
                <a:solidFill>
                  <a:srgbClr val="6B6B6B"/>
                </a:solidFill>
                <a:latin typeface="Calibri" pitchFamily="34" charset="0"/>
                <a:ea typeface="Calibri" pitchFamily="34" charset="-122"/>
                <a:cs typeface="Calibri" pitchFamily="34" charset="-120"/>
              </a:rPr>
              <a:t>The private assessor receives this evidence before testing, so their scores build on it.</a:t>
            </a:r>
            <a:endParaRPr lang="en-US" sz="1000" dirty="0"/>
          </a:p>
        </p:txBody>
      </p:sp>
      <p:sp>
        <p:nvSpPr>
          <p:cNvPr id="24" name="Text 19"/>
          <p:cNvSpPr/>
          <p:nvPr/>
        </p:nvSpPr>
        <p:spPr>
          <a:xfrm>
            <a:off x="8654796" y="2628900"/>
            <a:ext cx="457200" cy="640080"/>
          </a:xfrm>
          <a:prstGeom prst="rect">
            <a:avLst/>
          </a:prstGeom>
          <a:noFill/>
          <a:ln/>
        </p:spPr>
        <p:txBody>
          <a:bodyPr wrap="square" rtlCol="0" anchor="ctr"/>
          <a:lstStyle/>
          <a:p>
            <a:pPr marL="0" indent="0" algn="ctr">
              <a:buNone/>
            </a:pPr>
            <a:r>
              <a:rPr lang="en-US" sz="2600" b="1" dirty="0">
                <a:solidFill>
                  <a:srgbClr val="CC151A"/>
                </a:solidFill>
                <a:latin typeface="Calibri" pitchFamily="34" charset="0"/>
                <a:ea typeface="Calibri" pitchFamily="34" charset="-122"/>
                <a:cs typeface="Calibri" pitchFamily="34" charset="-120"/>
              </a:rPr>
              <a:t>→</a:t>
            </a:r>
            <a:endParaRPr lang="en-US" sz="2600" dirty="0"/>
          </a:p>
        </p:txBody>
      </p:sp>
      <p:sp>
        <p:nvSpPr>
          <p:cNvPr id="25" name="Shape 20"/>
          <p:cNvSpPr/>
          <p:nvPr/>
        </p:nvSpPr>
        <p:spPr>
          <a:xfrm>
            <a:off x="9111996" y="1783080"/>
            <a:ext cx="2331720" cy="2331720"/>
          </a:xfrm>
          <a:prstGeom prst="roundRect">
            <a:avLst>
              <a:gd name="adj" fmla="val 3137"/>
            </a:avLst>
          </a:prstGeom>
          <a:solidFill>
            <a:srgbClr val="F7F7F7"/>
          </a:solidFill>
          <a:ln/>
        </p:spPr>
        <p:txBody>
          <a:bodyPr/>
          <a:lstStyle/>
          <a:p>
            <a:endParaRPr lang="en-GB"/>
          </a:p>
        </p:txBody>
      </p:sp>
      <p:sp>
        <p:nvSpPr>
          <p:cNvPr id="26" name="Text 21"/>
          <p:cNvSpPr/>
          <p:nvPr/>
        </p:nvSpPr>
        <p:spPr>
          <a:xfrm>
            <a:off x="9249156" y="1892808"/>
            <a:ext cx="457200" cy="365760"/>
          </a:xfrm>
          <a:prstGeom prst="rect">
            <a:avLst/>
          </a:prstGeom>
          <a:noFill/>
          <a:ln/>
        </p:spPr>
        <p:txBody>
          <a:bodyPr wrap="square" rtlCol="0" anchor="ctr"/>
          <a:lstStyle/>
          <a:p>
            <a:pPr marL="0" indent="0">
              <a:buNone/>
            </a:pPr>
            <a:r>
              <a:rPr lang="en-US" sz="1200" b="1" dirty="0">
                <a:solidFill>
                  <a:srgbClr val="CC151A"/>
                </a:solidFill>
                <a:latin typeface="Calibri" pitchFamily="34" charset="0"/>
                <a:ea typeface="Calibri" pitchFamily="34" charset="-122"/>
                <a:cs typeface="Calibri" pitchFamily="34" charset="-120"/>
              </a:rPr>
              <a:t>4</a:t>
            </a:r>
            <a:endParaRPr lang="en-US" sz="1200" dirty="0"/>
          </a:p>
        </p:txBody>
      </p:sp>
      <p:sp>
        <p:nvSpPr>
          <p:cNvPr id="27" name="Shape 22"/>
          <p:cNvSpPr/>
          <p:nvPr/>
        </p:nvSpPr>
        <p:spPr>
          <a:xfrm>
            <a:off x="10012680" y="2103120"/>
            <a:ext cx="530352" cy="530352"/>
          </a:xfrm>
          <a:prstGeom prst="ellipse">
            <a:avLst/>
          </a:prstGeom>
          <a:solidFill>
            <a:srgbClr val="CC151A"/>
          </a:solidFill>
          <a:ln/>
        </p:spPr>
        <p:txBody>
          <a:bodyPr/>
          <a:lstStyle/>
          <a:p>
            <a:endParaRPr lang="en-GB"/>
          </a:p>
        </p:txBody>
      </p:sp>
      <p:pic>
        <p:nvPicPr>
          <p:cNvPr id="28" name="Image 3" descr="/home/claude/assets/check.png"/>
          <p:cNvPicPr>
            <a:picLocks noChangeAspect="1"/>
          </p:cNvPicPr>
          <p:nvPr/>
        </p:nvPicPr>
        <p:blipFill>
          <a:blip r:embed="rId6"/>
          <a:stretch>
            <a:fillRect/>
          </a:stretch>
        </p:blipFill>
        <p:spPr>
          <a:xfrm>
            <a:off x="10071019" y="2161459"/>
            <a:ext cx="413675" cy="413675"/>
          </a:xfrm>
          <a:prstGeom prst="rect">
            <a:avLst/>
          </a:prstGeom>
        </p:spPr>
      </p:pic>
      <p:sp>
        <p:nvSpPr>
          <p:cNvPr id="29" name="Text 23"/>
          <p:cNvSpPr/>
          <p:nvPr/>
        </p:nvSpPr>
        <p:spPr>
          <a:xfrm>
            <a:off x="9249156" y="2770632"/>
            <a:ext cx="2057400" cy="548640"/>
          </a:xfrm>
          <a:prstGeom prst="rect">
            <a:avLst/>
          </a:prstGeom>
          <a:noFill/>
          <a:ln/>
        </p:spPr>
        <p:txBody>
          <a:bodyPr wrap="square" rtlCol="0" anchor="t"/>
          <a:lstStyle/>
          <a:p>
            <a:pPr marL="0" indent="0" algn="ctr">
              <a:buNone/>
            </a:pPr>
            <a:r>
              <a:rPr lang="en-US" sz="1250" b="1" dirty="0">
                <a:solidFill>
                  <a:srgbClr val="2B2B2B"/>
                </a:solidFill>
                <a:latin typeface="Calibri" pitchFamily="34" charset="0"/>
                <a:ea typeface="Calibri" pitchFamily="34" charset="-122"/>
                <a:cs typeface="Calibri" pitchFamily="34" charset="-120"/>
              </a:rPr>
              <a:t>Assessor tests &amp; reports back</a:t>
            </a:r>
            <a:endParaRPr lang="en-US" sz="1250" dirty="0"/>
          </a:p>
        </p:txBody>
      </p:sp>
      <p:sp>
        <p:nvSpPr>
          <p:cNvPr id="30" name="Text 24"/>
          <p:cNvSpPr/>
          <p:nvPr/>
        </p:nvSpPr>
        <p:spPr>
          <a:xfrm>
            <a:off x="9276588" y="3291840"/>
            <a:ext cx="2002536" cy="777240"/>
          </a:xfrm>
          <a:prstGeom prst="rect">
            <a:avLst/>
          </a:prstGeom>
          <a:noFill/>
          <a:ln/>
        </p:spPr>
        <p:txBody>
          <a:bodyPr wrap="square" rtlCol="0" anchor="t"/>
          <a:lstStyle/>
          <a:p>
            <a:pPr marL="0" indent="0" algn="ctr">
              <a:lnSpc>
                <a:spcPct val="115000"/>
              </a:lnSpc>
              <a:buNone/>
            </a:pPr>
            <a:r>
              <a:rPr lang="en-US" sz="1000" dirty="0">
                <a:solidFill>
                  <a:srgbClr val="6B6B6B"/>
                </a:solidFill>
                <a:latin typeface="Calibri" pitchFamily="34" charset="0"/>
                <a:ea typeface="Calibri" pitchFamily="34" charset="-122"/>
                <a:cs typeface="Calibri" pitchFamily="34" charset="-120"/>
              </a:rPr>
              <a:t>Results are added to the form and returned to the school for the application.</a:t>
            </a:r>
            <a:endParaRPr lang="en-US" sz="1000" dirty="0"/>
          </a:p>
        </p:txBody>
      </p:sp>
      <p:sp>
        <p:nvSpPr>
          <p:cNvPr id="31" name="Shape 25"/>
          <p:cNvSpPr/>
          <p:nvPr/>
        </p:nvSpPr>
        <p:spPr>
          <a:xfrm>
            <a:off x="548640" y="4434840"/>
            <a:ext cx="10607040" cy="1417320"/>
          </a:xfrm>
          <a:prstGeom prst="roundRect">
            <a:avLst>
              <a:gd name="adj" fmla="val 5161"/>
            </a:avLst>
          </a:prstGeom>
          <a:solidFill>
            <a:srgbClr val="1B1B1B"/>
          </a:solidFill>
          <a:ln/>
        </p:spPr>
        <p:txBody>
          <a:bodyPr/>
          <a:lstStyle/>
          <a:p>
            <a:endParaRPr lang="en-GB"/>
          </a:p>
        </p:txBody>
      </p:sp>
      <p:sp>
        <p:nvSpPr>
          <p:cNvPr id="32" name="Shape 26"/>
          <p:cNvSpPr/>
          <p:nvPr/>
        </p:nvSpPr>
        <p:spPr>
          <a:xfrm>
            <a:off x="777240" y="4864608"/>
            <a:ext cx="566928" cy="566928"/>
          </a:xfrm>
          <a:prstGeom prst="ellipse">
            <a:avLst/>
          </a:prstGeom>
          <a:solidFill>
            <a:srgbClr val="CC151A"/>
          </a:solidFill>
          <a:ln/>
        </p:spPr>
        <p:txBody>
          <a:bodyPr/>
          <a:lstStyle/>
          <a:p>
            <a:endParaRPr lang="en-GB"/>
          </a:p>
        </p:txBody>
      </p:sp>
      <p:pic>
        <p:nvPicPr>
          <p:cNvPr id="33" name="Image 4" descr="/home/claude/assets/friends.png"/>
          <p:cNvPicPr>
            <a:picLocks noChangeAspect="1"/>
          </p:cNvPicPr>
          <p:nvPr/>
        </p:nvPicPr>
        <p:blipFill>
          <a:blip r:embed="rId7"/>
          <a:stretch>
            <a:fillRect/>
          </a:stretch>
        </p:blipFill>
        <p:spPr>
          <a:xfrm>
            <a:off x="839602" y="4926970"/>
            <a:ext cx="442204" cy="442204"/>
          </a:xfrm>
          <a:prstGeom prst="rect">
            <a:avLst/>
          </a:prstGeom>
        </p:spPr>
      </p:pic>
      <p:sp>
        <p:nvSpPr>
          <p:cNvPr id="34" name="Text 27"/>
          <p:cNvSpPr/>
          <p:nvPr/>
        </p:nvSpPr>
        <p:spPr>
          <a:xfrm>
            <a:off x="1554480" y="4434840"/>
            <a:ext cx="9418320" cy="1417320"/>
          </a:xfrm>
          <a:prstGeom prst="rect">
            <a:avLst/>
          </a:prstGeom>
          <a:solidFill>
            <a:schemeClr val="bg2">
              <a:lumMod val="90000"/>
            </a:schemeClr>
          </a:solidFill>
          <a:ln/>
        </p:spPr>
        <p:txBody>
          <a:bodyPr wrap="square" rtlCol="0" anchor="ctr"/>
          <a:lstStyle/>
          <a:p>
            <a:pPr marL="0" indent="0">
              <a:lnSpc>
                <a:spcPct val="115000"/>
              </a:lnSpc>
              <a:buNone/>
            </a:pPr>
            <a:r>
              <a:rPr lang="en-US" sz="1250" b="1" dirty="0">
                <a:latin typeface="Calibri" pitchFamily="34" charset="0"/>
                <a:ea typeface="Calibri" pitchFamily="34" charset="-122"/>
                <a:cs typeface="Calibri" pitchFamily="34" charset="-120"/>
              </a:rPr>
              <a:t>It's crucial that parents work with us in advance. </a:t>
            </a:r>
            <a:r>
              <a:rPr lang="en-US" sz="1250" dirty="0">
                <a:latin typeface="Calibri" pitchFamily="34" charset="0"/>
                <a:ea typeface="Calibri" pitchFamily="34" charset="-122"/>
                <a:cs typeface="Calibri" pitchFamily="34" charset="-120"/>
              </a:rPr>
              <a:t>Skipping the first step means the assessor starts without the school's evidence — and testing that isn't built on the student's existing story of need may not be usable for the application.</a:t>
            </a:r>
            <a:endParaRPr lang="en-US" sz="1250" dirty="0"/>
          </a:p>
        </p:txBody>
      </p:sp>
      <p:sp>
        <p:nvSpPr>
          <p:cNvPr id="35" name="Text 28"/>
          <p:cNvSpPr/>
          <p:nvPr/>
        </p:nvSpPr>
        <p:spPr>
          <a:xfrm>
            <a:off x="457200" y="6528816"/>
            <a:ext cx="8686800" cy="274320"/>
          </a:xfrm>
          <a:prstGeom prst="rect">
            <a:avLst/>
          </a:prstGeom>
          <a:noFill/>
          <a:ln/>
        </p:spPr>
        <p:txBody>
          <a:bodyPr wrap="square" rtlCol="0" anchor="ctr"/>
          <a:lstStyle/>
          <a:p>
            <a:pPr marL="0" indent="0" algn="l">
              <a:buNone/>
            </a:pPr>
            <a:r>
              <a:rPr lang="en-US" sz="900" dirty="0">
                <a:solidFill>
                  <a:srgbClr val="6B6B6B"/>
                </a:solidFill>
                <a:latin typeface="Calibri" pitchFamily="34" charset="0"/>
                <a:ea typeface="Calibri" pitchFamily="34" charset="-122"/>
                <a:cs typeface="Calibri" pitchFamily="34" charset="-120"/>
              </a:rPr>
              <a:t>Tavistock College  ·  Exam Access Arrangements for Parents &amp; Carers</a:t>
            </a:r>
            <a:endParaRPr lang="en-US" sz="900" dirty="0"/>
          </a:p>
        </p:txBody>
      </p:sp>
      <p:sp>
        <p:nvSpPr>
          <p:cNvPr id="36" name="Text 29"/>
          <p:cNvSpPr/>
          <p:nvPr/>
        </p:nvSpPr>
        <p:spPr>
          <a:xfrm>
            <a:off x="10332720" y="6528816"/>
            <a:ext cx="1371600" cy="27432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11480"/>
            <a:ext cx="10515600" cy="640080"/>
          </a:xfrm>
          <a:prstGeom prst="rect">
            <a:avLst/>
          </a:prstGeom>
          <a:noFill/>
          <a:ln/>
        </p:spPr>
        <p:txBody>
          <a:bodyPr wrap="square" rtlCol="0" anchor="ctr"/>
          <a:lstStyle/>
          <a:p>
            <a:pPr marL="0" indent="0">
              <a:buNone/>
            </a:pPr>
            <a:r>
              <a:rPr lang="en-US" sz="3000" b="1" dirty="0">
                <a:solidFill>
                  <a:srgbClr val="2B2B2B"/>
                </a:solidFill>
                <a:latin typeface="Cambria" pitchFamily="34" charset="0"/>
                <a:ea typeface="Cambria" pitchFamily="34" charset="-122"/>
                <a:cs typeface="Cambria" pitchFamily="34" charset="-120"/>
              </a:rPr>
              <a:t>Our Process: What Happens</a:t>
            </a:r>
            <a:endParaRPr lang="en-US" sz="3000" dirty="0"/>
          </a:p>
        </p:txBody>
      </p:sp>
      <p:sp>
        <p:nvSpPr>
          <p:cNvPr id="3" name="Text 1"/>
          <p:cNvSpPr/>
          <p:nvPr/>
        </p:nvSpPr>
        <p:spPr>
          <a:xfrm>
            <a:off x="548640" y="987552"/>
            <a:ext cx="10515600" cy="365760"/>
          </a:xfrm>
          <a:prstGeom prst="rect">
            <a:avLst/>
          </a:prstGeom>
          <a:noFill/>
          <a:ln/>
        </p:spPr>
        <p:txBody>
          <a:bodyPr wrap="square" rtlCol="0" anchor="ctr"/>
          <a:lstStyle/>
          <a:p>
            <a:pPr marL="0" indent="0">
              <a:buNone/>
            </a:pPr>
            <a:r>
              <a:rPr lang="en-US" sz="1350" i="1" dirty="0">
                <a:solidFill>
                  <a:srgbClr val="6B6B6B"/>
                </a:solidFill>
                <a:latin typeface="Calibri" pitchFamily="34" charset="0"/>
                <a:ea typeface="Calibri" pitchFamily="34" charset="-122"/>
                <a:cs typeface="Calibri" pitchFamily="34" charset="-120"/>
              </a:rPr>
              <a:t>A simplified view of the journey — you'll hear from us at each key point.</a:t>
            </a:r>
            <a:endParaRPr lang="en-US" sz="1350" dirty="0"/>
          </a:p>
        </p:txBody>
      </p:sp>
      <p:sp>
        <p:nvSpPr>
          <p:cNvPr id="4" name="Shape 2"/>
          <p:cNvSpPr/>
          <p:nvPr/>
        </p:nvSpPr>
        <p:spPr>
          <a:xfrm>
            <a:off x="914400" y="3520440"/>
            <a:ext cx="10378440" cy="0"/>
          </a:xfrm>
          <a:prstGeom prst="line">
            <a:avLst/>
          </a:prstGeom>
          <a:noFill/>
          <a:ln w="25400">
            <a:solidFill>
              <a:srgbClr val="D9D9D9"/>
            </a:solidFill>
            <a:prstDash val="solid"/>
          </a:ln>
        </p:spPr>
        <p:txBody>
          <a:bodyPr/>
          <a:lstStyle/>
          <a:p>
            <a:endParaRPr lang="en-GB"/>
          </a:p>
        </p:txBody>
      </p:sp>
      <p:sp>
        <p:nvSpPr>
          <p:cNvPr id="5" name="Shape 3"/>
          <p:cNvSpPr/>
          <p:nvPr/>
        </p:nvSpPr>
        <p:spPr>
          <a:xfrm>
            <a:off x="617220" y="3223260"/>
            <a:ext cx="594360" cy="594360"/>
          </a:xfrm>
          <a:prstGeom prst="ellipse">
            <a:avLst/>
          </a:prstGeom>
          <a:solidFill>
            <a:srgbClr val="CC151A"/>
          </a:solidFill>
          <a:ln/>
        </p:spPr>
        <p:txBody>
          <a:bodyPr/>
          <a:lstStyle/>
          <a:p>
            <a:endParaRPr lang="en-GB"/>
          </a:p>
        </p:txBody>
      </p:sp>
      <p:pic>
        <p:nvPicPr>
          <p:cNvPr id="6" name="Image 0" descr="/home/claude/assets/envelope.png"/>
          <p:cNvPicPr>
            <a:picLocks noChangeAspect="1"/>
          </p:cNvPicPr>
          <p:nvPr/>
        </p:nvPicPr>
        <p:blipFill>
          <a:blip r:embed="rId3"/>
          <a:stretch>
            <a:fillRect/>
          </a:stretch>
        </p:blipFill>
        <p:spPr>
          <a:xfrm>
            <a:off x="682600" y="3288640"/>
            <a:ext cx="463601" cy="463601"/>
          </a:xfrm>
          <a:prstGeom prst="rect">
            <a:avLst/>
          </a:prstGeom>
        </p:spPr>
      </p:pic>
      <p:sp>
        <p:nvSpPr>
          <p:cNvPr id="7" name="Text 4"/>
          <p:cNvSpPr/>
          <p:nvPr/>
        </p:nvSpPr>
        <p:spPr>
          <a:xfrm>
            <a:off x="45720" y="2587752"/>
            <a:ext cx="1737360" cy="274320"/>
          </a:xfrm>
          <a:prstGeom prst="rect">
            <a:avLst/>
          </a:prstGeom>
          <a:noFill/>
          <a:ln/>
        </p:spPr>
        <p:txBody>
          <a:bodyPr wrap="square" rtlCol="0" anchor="ctr"/>
          <a:lstStyle/>
          <a:p>
            <a:pPr marL="0" indent="0" algn="ctr">
              <a:buNone/>
            </a:pPr>
            <a:r>
              <a:rPr lang="en-US" sz="1000" b="1" kern="0" spc="50" dirty="0">
                <a:solidFill>
                  <a:srgbClr val="CC151A"/>
                </a:solidFill>
                <a:latin typeface="Calibri" pitchFamily="34" charset="0"/>
                <a:ea typeface="Calibri" pitchFamily="34" charset="-122"/>
                <a:cs typeface="Calibri" pitchFamily="34" charset="-120"/>
              </a:rPr>
              <a:t>STEP 1</a:t>
            </a:r>
            <a:endParaRPr lang="en-US" sz="1000" dirty="0"/>
          </a:p>
        </p:txBody>
      </p:sp>
      <p:sp>
        <p:nvSpPr>
          <p:cNvPr id="8" name="Text 5"/>
          <p:cNvSpPr/>
          <p:nvPr/>
        </p:nvSpPr>
        <p:spPr>
          <a:xfrm>
            <a:off x="45720" y="2880360"/>
            <a:ext cx="1737360" cy="502920"/>
          </a:xfrm>
          <a:prstGeom prst="rect">
            <a:avLst/>
          </a:prstGeom>
          <a:noFill/>
          <a:ln/>
        </p:spPr>
        <p:txBody>
          <a:bodyPr wrap="square" rtlCol="0" anchor="t"/>
          <a:lstStyle/>
          <a:p>
            <a:pPr marL="0" indent="0" algn="ctr">
              <a:buNone/>
            </a:pPr>
            <a:r>
              <a:rPr lang="en-US" sz="1250" b="1" dirty="0">
                <a:solidFill>
                  <a:srgbClr val="2B2B2B"/>
                </a:solidFill>
                <a:latin typeface="Calibri" pitchFamily="34" charset="0"/>
                <a:ea typeface="Calibri" pitchFamily="34" charset="-122"/>
                <a:cs typeface="Calibri" pitchFamily="34" charset="-120"/>
              </a:rPr>
              <a:t>You tell us</a:t>
            </a:r>
            <a:endParaRPr lang="en-US" sz="1250" dirty="0"/>
          </a:p>
        </p:txBody>
      </p:sp>
      <p:sp>
        <p:nvSpPr>
          <p:cNvPr id="9" name="Text 6"/>
          <p:cNvSpPr/>
          <p:nvPr/>
        </p:nvSpPr>
        <p:spPr>
          <a:xfrm>
            <a:off x="0" y="4023360"/>
            <a:ext cx="1828800" cy="1554480"/>
          </a:xfrm>
          <a:prstGeom prst="rect">
            <a:avLst/>
          </a:prstGeom>
          <a:noFill/>
          <a:ln/>
        </p:spPr>
        <p:txBody>
          <a:bodyPr wrap="square" rtlCol="0" anchor="t"/>
          <a:lstStyle/>
          <a:p>
            <a:pPr marL="0" indent="0" algn="ctr">
              <a:lnSpc>
                <a:spcPct val="115000"/>
              </a:lnSpc>
              <a:buNone/>
            </a:pPr>
            <a:r>
              <a:rPr lang="en-US" sz="1000" dirty="0">
                <a:solidFill>
                  <a:srgbClr val="6B6B6B"/>
                </a:solidFill>
                <a:latin typeface="Calibri" pitchFamily="34" charset="0"/>
                <a:ea typeface="Calibri" pitchFamily="34" charset="-122"/>
                <a:cs typeface="Calibri" pitchFamily="34" charset="-120"/>
              </a:rPr>
              <a:t>Parents and carers let the SENCo know as soon as possible about any additional needs — this is where the process starts.</a:t>
            </a:r>
            <a:endParaRPr lang="en-US" sz="1000" dirty="0"/>
          </a:p>
        </p:txBody>
      </p:sp>
      <p:sp>
        <p:nvSpPr>
          <p:cNvPr id="10" name="Shape 7"/>
          <p:cNvSpPr/>
          <p:nvPr/>
        </p:nvSpPr>
        <p:spPr>
          <a:xfrm>
            <a:off x="2692908" y="3223260"/>
            <a:ext cx="594360" cy="594360"/>
          </a:xfrm>
          <a:prstGeom prst="ellipse">
            <a:avLst/>
          </a:prstGeom>
          <a:solidFill>
            <a:srgbClr val="CC151A"/>
          </a:solidFill>
          <a:ln/>
        </p:spPr>
        <p:txBody>
          <a:bodyPr/>
          <a:lstStyle/>
          <a:p>
            <a:endParaRPr lang="en-GB"/>
          </a:p>
        </p:txBody>
      </p:sp>
      <p:pic>
        <p:nvPicPr>
          <p:cNvPr id="11" name="Image 1" descr="/home/claude/assets/teacher.png"/>
          <p:cNvPicPr>
            <a:picLocks noChangeAspect="1"/>
          </p:cNvPicPr>
          <p:nvPr/>
        </p:nvPicPr>
        <p:blipFill>
          <a:blip r:embed="rId4"/>
          <a:stretch>
            <a:fillRect/>
          </a:stretch>
        </p:blipFill>
        <p:spPr>
          <a:xfrm>
            <a:off x="2758288" y="3288640"/>
            <a:ext cx="463601" cy="463601"/>
          </a:xfrm>
          <a:prstGeom prst="rect">
            <a:avLst/>
          </a:prstGeom>
        </p:spPr>
      </p:pic>
      <p:sp>
        <p:nvSpPr>
          <p:cNvPr id="12" name="Text 8"/>
          <p:cNvSpPr/>
          <p:nvPr/>
        </p:nvSpPr>
        <p:spPr>
          <a:xfrm>
            <a:off x="2121408" y="2587752"/>
            <a:ext cx="1737360" cy="274320"/>
          </a:xfrm>
          <a:prstGeom prst="rect">
            <a:avLst/>
          </a:prstGeom>
          <a:noFill/>
          <a:ln/>
        </p:spPr>
        <p:txBody>
          <a:bodyPr wrap="square" rtlCol="0" anchor="ctr"/>
          <a:lstStyle/>
          <a:p>
            <a:pPr marL="0" indent="0" algn="ctr">
              <a:buNone/>
            </a:pPr>
            <a:r>
              <a:rPr lang="en-US" sz="1000" b="1" kern="0" spc="50" dirty="0">
                <a:solidFill>
                  <a:srgbClr val="CC151A"/>
                </a:solidFill>
                <a:latin typeface="Calibri" pitchFamily="34" charset="0"/>
                <a:ea typeface="Calibri" pitchFamily="34" charset="-122"/>
                <a:cs typeface="Calibri" pitchFamily="34" charset="-120"/>
              </a:rPr>
              <a:t>STEP 2</a:t>
            </a:r>
            <a:endParaRPr lang="en-US" sz="1000" dirty="0"/>
          </a:p>
        </p:txBody>
      </p:sp>
      <p:sp>
        <p:nvSpPr>
          <p:cNvPr id="13" name="Text 9"/>
          <p:cNvSpPr/>
          <p:nvPr/>
        </p:nvSpPr>
        <p:spPr>
          <a:xfrm>
            <a:off x="2121408" y="2880360"/>
            <a:ext cx="1737360" cy="502920"/>
          </a:xfrm>
          <a:prstGeom prst="rect">
            <a:avLst/>
          </a:prstGeom>
          <a:noFill/>
          <a:ln/>
        </p:spPr>
        <p:txBody>
          <a:bodyPr wrap="square" rtlCol="0" anchor="t"/>
          <a:lstStyle/>
          <a:p>
            <a:pPr marL="0" indent="0" algn="ctr">
              <a:buNone/>
            </a:pPr>
            <a:r>
              <a:rPr lang="en-US" sz="1250" b="1" dirty="0">
                <a:solidFill>
                  <a:srgbClr val="2B2B2B"/>
                </a:solidFill>
                <a:latin typeface="Calibri" pitchFamily="34" charset="0"/>
                <a:ea typeface="Calibri" pitchFamily="34" charset="-122"/>
                <a:cs typeface="Calibri" pitchFamily="34" charset="-120"/>
              </a:rPr>
              <a:t>Noticing needs</a:t>
            </a:r>
            <a:endParaRPr lang="en-US" sz="1250" dirty="0"/>
          </a:p>
        </p:txBody>
      </p:sp>
      <p:sp>
        <p:nvSpPr>
          <p:cNvPr id="14" name="Text 10"/>
          <p:cNvSpPr/>
          <p:nvPr/>
        </p:nvSpPr>
        <p:spPr>
          <a:xfrm>
            <a:off x="2075688" y="4023360"/>
            <a:ext cx="1828800" cy="1554480"/>
          </a:xfrm>
          <a:prstGeom prst="rect">
            <a:avLst/>
          </a:prstGeom>
          <a:noFill/>
          <a:ln/>
        </p:spPr>
        <p:txBody>
          <a:bodyPr wrap="square" rtlCol="0" anchor="t"/>
          <a:lstStyle/>
          <a:p>
            <a:pPr marL="0" indent="0" algn="ctr">
              <a:lnSpc>
                <a:spcPct val="115000"/>
              </a:lnSpc>
              <a:buNone/>
            </a:pPr>
            <a:r>
              <a:rPr lang="en-US" sz="1000" dirty="0">
                <a:solidFill>
                  <a:srgbClr val="6B6B6B"/>
                </a:solidFill>
                <a:latin typeface="Calibri" pitchFamily="34" charset="0"/>
                <a:ea typeface="Calibri" pitchFamily="34" charset="-122"/>
                <a:cs typeface="Calibri" pitchFamily="34" charset="-120"/>
              </a:rPr>
              <a:t>Subject teachers and the SEND team also notice patterns in day-to-day work.</a:t>
            </a:r>
            <a:endParaRPr lang="en-US" sz="1000" dirty="0"/>
          </a:p>
        </p:txBody>
      </p:sp>
      <p:sp>
        <p:nvSpPr>
          <p:cNvPr id="15" name="Shape 11"/>
          <p:cNvSpPr/>
          <p:nvPr/>
        </p:nvSpPr>
        <p:spPr>
          <a:xfrm>
            <a:off x="4768596" y="3223260"/>
            <a:ext cx="594360" cy="594360"/>
          </a:xfrm>
          <a:prstGeom prst="ellipse">
            <a:avLst/>
          </a:prstGeom>
          <a:solidFill>
            <a:srgbClr val="CC151A"/>
          </a:solidFill>
          <a:ln/>
        </p:spPr>
        <p:txBody>
          <a:bodyPr/>
          <a:lstStyle/>
          <a:p>
            <a:endParaRPr lang="en-GB"/>
          </a:p>
        </p:txBody>
      </p:sp>
      <p:pic>
        <p:nvPicPr>
          <p:cNvPr id="16" name="Image 2" descr="/home/claude/assets/clipboard.png"/>
          <p:cNvPicPr>
            <a:picLocks noChangeAspect="1"/>
          </p:cNvPicPr>
          <p:nvPr/>
        </p:nvPicPr>
        <p:blipFill>
          <a:blip r:embed="rId5"/>
          <a:stretch>
            <a:fillRect/>
          </a:stretch>
        </p:blipFill>
        <p:spPr>
          <a:xfrm>
            <a:off x="4833976" y="3288640"/>
            <a:ext cx="463601" cy="463601"/>
          </a:xfrm>
          <a:prstGeom prst="rect">
            <a:avLst/>
          </a:prstGeom>
        </p:spPr>
      </p:pic>
      <p:sp>
        <p:nvSpPr>
          <p:cNvPr id="17" name="Text 12"/>
          <p:cNvSpPr/>
          <p:nvPr/>
        </p:nvSpPr>
        <p:spPr>
          <a:xfrm>
            <a:off x="4197096" y="2587752"/>
            <a:ext cx="1737360" cy="274320"/>
          </a:xfrm>
          <a:prstGeom prst="rect">
            <a:avLst/>
          </a:prstGeom>
          <a:noFill/>
          <a:ln/>
        </p:spPr>
        <p:txBody>
          <a:bodyPr wrap="square" rtlCol="0" anchor="ctr"/>
          <a:lstStyle/>
          <a:p>
            <a:pPr marL="0" indent="0" algn="ctr">
              <a:buNone/>
            </a:pPr>
            <a:r>
              <a:rPr lang="en-US" sz="1000" b="1" kern="0" spc="50" dirty="0">
                <a:solidFill>
                  <a:srgbClr val="CC151A"/>
                </a:solidFill>
                <a:latin typeface="Calibri" pitchFamily="34" charset="0"/>
                <a:ea typeface="Calibri" pitchFamily="34" charset="-122"/>
                <a:cs typeface="Calibri" pitchFamily="34" charset="-120"/>
              </a:rPr>
              <a:t>STEP 3</a:t>
            </a:r>
            <a:endParaRPr lang="en-US" sz="1000" dirty="0"/>
          </a:p>
        </p:txBody>
      </p:sp>
      <p:sp>
        <p:nvSpPr>
          <p:cNvPr id="18" name="Text 13"/>
          <p:cNvSpPr/>
          <p:nvPr/>
        </p:nvSpPr>
        <p:spPr>
          <a:xfrm>
            <a:off x="4197096" y="2880360"/>
            <a:ext cx="1737360" cy="502920"/>
          </a:xfrm>
          <a:prstGeom prst="rect">
            <a:avLst/>
          </a:prstGeom>
          <a:noFill/>
          <a:ln/>
        </p:spPr>
        <p:txBody>
          <a:bodyPr wrap="square" rtlCol="0" anchor="t"/>
          <a:lstStyle/>
          <a:p>
            <a:pPr marL="0" indent="0" algn="ctr">
              <a:buNone/>
            </a:pPr>
            <a:r>
              <a:rPr lang="en-US" sz="1250" b="1" dirty="0">
                <a:solidFill>
                  <a:srgbClr val="2B2B2B"/>
                </a:solidFill>
                <a:latin typeface="Calibri" pitchFamily="34" charset="0"/>
                <a:ea typeface="Calibri" pitchFamily="34" charset="-122"/>
                <a:cs typeface="Calibri" pitchFamily="34" charset="-120"/>
              </a:rPr>
              <a:t>Gathering evidence</a:t>
            </a:r>
            <a:endParaRPr lang="en-US" sz="1250" dirty="0"/>
          </a:p>
        </p:txBody>
      </p:sp>
      <p:sp>
        <p:nvSpPr>
          <p:cNvPr id="19" name="Text 14"/>
          <p:cNvSpPr/>
          <p:nvPr/>
        </p:nvSpPr>
        <p:spPr>
          <a:xfrm>
            <a:off x="4151376" y="4023360"/>
            <a:ext cx="1828800" cy="1554480"/>
          </a:xfrm>
          <a:prstGeom prst="rect">
            <a:avLst/>
          </a:prstGeom>
          <a:noFill/>
          <a:ln/>
        </p:spPr>
        <p:txBody>
          <a:bodyPr wrap="square" rtlCol="0" anchor="t"/>
          <a:lstStyle/>
          <a:p>
            <a:pPr marL="0" indent="0" algn="ctr">
              <a:lnSpc>
                <a:spcPct val="115000"/>
              </a:lnSpc>
              <a:buNone/>
            </a:pPr>
            <a:r>
              <a:rPr lang="en-US" sz="1000" dirty="0">
                <a:solidFill>
                  <a:srgbClr val="6B6B6B"/>
                </a:solidFill>
                <a:latin typeface="Calibri" pitchFamily="34" charset="0"/>
                <a:ea typeface="Calibri" pitchFamily="34" charset="-122"/>
                <a:cs typeface="Calibri" pitchFamily="34" charset="-120"/>
              </a:rPr>
              <a:t>Evidence is collected from classwork, tests and mock exams.</a:t>
            </a:r>
            <a:endParaRPr lang="en-US" sz="1000" dirty="0"/>
          </a:p>
        </p:txBody>
      </p:sp>
      <p:sp>
        <p:nvSpPr>
          <p:cNvPr id="20" name="Shape 15"/>
          <p:cNvSpPr/>
          <p:nvPr/>
        </p:nvSpPr>
        <p:spPr>
          <a:xfrm>
            <a:off x="6844284" y="3223260"/>
            <a:ext cx="594360" cy="594360"/>
          </a:xfrm>
          <a:prstGeom prst="ellipse">
            <a:avLst/>
          </a:prstGeom>
          <a:solidFill>
            <a:srgbClr val="CC151A"/>
          </a:solidFill>
          <a:ln/>
        </p:spPr>
        <p:txBody>
          <a:bodyPr/>
          <a:lstStyle/>
          <a:p>
            <a:endParaRPr lang="en-GB"/>
          </a:p>
        </p:txBody>
      </p:sp>
      <p:pic>
        <p:nvPicPr>
          <p:cNvPr id="21" name="Image 3" descr="/home/claude/assets/file.png"/>
          <p:cNvPicPr>
            <a:picLocks noChangeAspect="1"/>
          </p:cNvPicPr>
          <p:nvPr/>
        </p:nvPicPr>
        <p:blipFill>
          <a:blip r:embed="rId6"/>
          <a:stretch>
            <a:fillRect/>
          </a:stretch>
        </p:blipFill>
        <p:spPr>
          <a:xfrm>
            <a:off x="6909664" y="3288640"/>
            <a:ext cx="463601" cy="463601"/>
          </a:xfrm>
          <a:prstGeom prst="rect">
            <a:avLst/>
          </a:prstGeom>
        </p:spPr>
      </p:pic>
      <p:sp>
        <p:nvSpPr>
          <p:cNvPr id="22" name="Text 16"/>
          <p:cNvSpPr/>
          <p:nvPr/>
        </p:nvSpPr>
        <p:spPr>
          <a:xfrm>
            <a:off x="6272784" y="2587752"/>
            <a:ext cx="1737360" cy="274320"/>
          </a:xfrm>
          <a:prstGeom prst="rect">
            <a:avLst/>
          </a:prstGeom>
          <a:noFill/>
          <a:ln/>
        </p:spPr>
        <p:txBody>
          <a:bodyPr wrap="square" rtlCol="0" anchor="ctr"/>
          <a:lstStyle/>
          <a:p>
            <a:pPr marL="0" indent="0" algn="ctr">
              <a:buNone/>
            </a:pPr>
            <a:r>
              <a:rPr lang="en-US" sz="1000" b="1" kern="0" spc="50" dirty="0">
                <a:solidFill>
                  <a:srgbClr val="CC151A"/>
                </a:solidFill>
                <a:latin typeface="Calibri" pitchFamily="34" charset="0"/>
                <a:ea typeface="Calibri" pitchFamily="34" charset="-122"/>
                <a:cs typeface="Calibri" pitchFamily="34" charset="-120"/>
              </a:rPr>
              <a:t>STEP 4</a:t>
            </a:r>
            <a:endParaRPr lang="en-US" sz="1000" dirty="0"/>
          </a:p>
        </p:txBody>
      </p:sp>
      <p:sp>
        <p:nvSpPr>
          <p:cNvPr id="23" name="Text 17"/>
          <p:cNvSpPr/>
          <p:nvPr/>
        </p:nvSpPr>
        <p:spPr>
          <a:xfrm>
            <a:off x="6272784" y="2880360"/>
            <a:ext cx="1737360" cy="502920"/>
          </a:xfrm>
          <a:prstGeom prst="rect">
            <a:avLst/>
          </a:prstGeom>
          <a:noFill/>
          <a:ln/>
        </p:spPr>
        <p:txBody>
          <a:bodyPr wrap="square" rtlCol="0" anchor="t"/>
          <a:lstStyle/>
          <a:p>
            <a:pPr marL="0" indent="0" algn="ctr">
              <a:buNone/>
            </a:pPr>
            <a:r>
              <a:rPr lang="en-US" sz="1250" b="1" dirty="0">
                <a:solidFill>
                  <a:srgbClr val="2B2B2B"/>
                </a:solidFill>
                <a:latin typeface="Calibri" pitchFamily="34" charset="0"/>
                <a:ea typeface="Calibri" pitchFamily="34" charset="-122"/>
                <a:cs typeface="Calibri" pitchFamily="34" charset="-120"/>
              </a:rPr>
              <a:t>Assessment</a:t>
            </a:r>
            <a:endParaRPr lang="en-US" sz="1250" dirty="0"/>
          </a:p>
        </p:txBody>
      </p:sp>
      <p:sp>
        <p:nvSpPr>
          <p:cNvPr id="24" name="Text 18"/>
          <p:cNvSpPr/>
          <p:nvPr/>
        </p:nvSpPr>
        <p:spPr>
          <a:xfrm>
            <a:off x="6227064" y="4023360"/>
            <a:ext cx="1828800" cy="1554480"/>
          </a:xfrm>
          <a:prstGeom prst="rect">
            <a:avLst/>
          </a:prstGeom>
          <a:noFill/>
          <a:ln/>
        </p:spPr>
        <p:txBody>
          <a:bodyPr wrap="square" rtlCol="0" anchor="t"/>
          <a:lstStyle/>
          <a:p>
            <a:pPr marL="0" indent="0" algn="ctr">
              <a:lnSpc>
                <a:spcPct val="115000"/>
              </a:lnSpc>
              <a:buNone/>
            </a:pPr>
            <a:r>
              <a:rPr lang="en-US" sz="1000" dirty="0">
                <a:solidFill>
                  <a:srgbClr val="6B6B6B"/>
                </a:solidFill>
                <a:latin typeface="Calibri" pitchFamily="34" charset="0"/>
                <a:ea typeface="Calibri" pitchFamily="34" charset="-122"/>
                <a:cs typeface="Calibri" pitchFamily="34" charset="-120"/>
              </a:rPr>
              <a:t>A specialist assessor may test the student. You'll receive a letter home.</a:t>
            </a:r>
            <a:endParaRPr lang="en-US" sz="1000" dirty="0"/>
          </a:p>
        </p:txBody>
      </p:sp>
      <p:sp>
        <p:nvSpPr>
          <p:cNvPr id="25" name="Shape 19"/>
          <p:cNvSpPr/>
          <p:nvPr/>
        </p:nvSpPr>
        <p:spPr>
          <a:xfrm>
            <a:off x="8919972" y="3223260"/>
            <a:ext cx="594360" cy="594360"/>
          </a:xfrm>
          <a:prstGeom prst="ellipse">
            <a:avLst/>
          </a:prstGeom>
          <a:solidFill>
            <a:srgbClr val="CC151A"/>
          </a:solidFill>
          <a:ln/>
        </p:spPr>
        <p:txBody>
          <a:bodyPr/>
          <a:lstStyle/>
          <a:p>
            <a:endParaRPr lang="en-GB"/>
          </a:p>
        </p:txBody>
      </p:sp>
      <p:pic>
        <p:nvPicPr>
          <p:cNvPr id="26" name="Image 4" descr="/home/claude/assets/check.png"/>
          <p:cNvPicPr>
            <a:picLocks noChangeAspect="1"/>
          </p:cNvPicPr>
          <p:nvPr/>
        </p:nvPicPr>
        <p:blipFill>
          <a:blip r:embed="rId7"/>
          <a:stretch>
            <a:fillRect/>
          </a:stretch>
        </p:blipFill>
        <p:spPr>
          <a:xfrm>
            <a:off x="8985352" y="3288640"/>
            <a:ext cx="463601" cy="463601"/>
          </a:xfrm>
          <a:prstGeom prst="rect">
            <a:avLst/>
          </a:prstGeom>
        </p:spPr>
      </p:pic>
      <p:sp>
        <p:nvSpPr>
          <p:cNvPr id="27" name="Text 20"/>
          <p:cNvSpPr/>
          <p:nvPr/>
        </p:nvSpPr>
        <p:spPr>
          <a:xfrm>
            <a:off x="8348472" y="2587752"/>
            <a:ext cx="1737360" cy="274320"/>
          </a:xfrm>
          <a:prstGeom prst="rect">
            <a:avLst/>
          </a:prstGeom>
          <a:noFill/>
          <a:ln/>
        </p:spPr>
        <p:txBody>
          <a:bodyPr wrap="square" rtlCol="0" anchor="ctr"/>
          <a:lstStyle/>
          <a:p>
            <a:pPr marL="0" indent="0" algn="ctr">
              <a:buNone/>
            </a:pPr>
            <a:r>
              <a:rPr lang="en-US" sz="1000" b="1" kern="0" spc="50" dirty="0">
                <a:solidFill>
                  <a:srgbClr val="CC151A"/>
                </a:solidFill>
                <a:latin typeface="Calibri" pitchFamily="34" charset="0"/>
                <a:ea typeface="Calibri" pitchFamily="34" charset="-122"/>
                <a:cs typeface="Calibri" pitchFamily="34" charset="-120"/>
              </a:rPr>
              <a:t>STEP 5</a:t>
            </a:r>
            <a:endParaRPr lang="en-US" sz="1000" dirty="0"/>
          </a:p>
        </p:txBody>
      </p:sp>
      <p:sp>
        <p:nvSpPr>
          <p:cNvPr id="28" name="Text 21"/>
          <p:cNvSpPr/>
          <p:nvPr/>
        </p:nvSpPr>
        <p:spPr>
          <a:xfrm>
            <a:off x="8348472" y="2880360"/>
            <a:ext cx="1737360" cy="502920"/>
          </a:xfrm>
          <a:prstGeom prst="rect">
            <a:avLst/>
          </a:prstGeom>
          <a:noFill/>
          <a:ln/>
        </p:spPr>
        <p:txBody>
          <a:bodyPr wrap="square" rtlCol="0" anchor="t"/>
          <a:lstStyle/>
          <a:p>
            <a:pPr marL="0" indent="0" algn="ctr">
              <a:buNone/>
            </a:pPr>
            <a:r>
              <a:rPr lang="en-US" sz="1250" b="1" dirty="0">
                <a:solidFill>
                  <a:srgbClr val="2B2B2B"/>
                </a:solidFill>
                <a:latin typeface="Calibri" pitchFamily="34" charset="0"/>
                <a:ea typeface="Calibri" pitchFamily="34" charset="-122"/>
                <a:cs typeface="Calibri" pitchFamily="34" charset="-120"/>
              </a:rPr>
              <a:t>Application submitted</a:t>
            </a:r>
            <a:endParaRPr lang="en-US" sz="1250" dirty="0"/>
          </a:p>
        </p:txBody>
      </p:sp>
      <p:sp>
        <p:nvSpPr>
          <p:cNvPr id="29" name="Text 22"/>
          <p:cNvSpPr/>
          <p:nvPr/>
        </p:nvSpPr>
        <p:spPr>
          <a:xfrm>
            <a:off x="8302752" y="4023360"/>
            <a:ext cx="1828800" cy="1554480"/>
          </a:xfrm>
          <a:prstGeom prst="rect">
            <a:avLst/>
          </a:prstGeom>
          <a:noFill/>
          <a:ln/>
        </p:spPr>
        <p:txBody>
          <a:bodyPr wrap="square" rtlCol="0" anchor="t"/>
          <a:lstStyle/>
          <a:p>
            <a:pPr marL="0" indent="0" algn="ctr">
              <a:lnSpc>
                <a:spcPct val="115000"/>
              </a:lnSpc>
              <a:buNone/>
            </a:pPr>
            <a:r>
              <a:rPr lang="en-US" sz="1000" dirty="0">
                <a:solidFill>
                  <a:srgbClr val="6B6B6B"/>
                </a:solidFill>
                <a:latin typeface="Calibri" pitchFamily="34" charset="0"/>
                <a:ea typeface="Calibri" pitchFamily="34" charset="-122"/>
                <a:cs typeface="Calibri" pitchFamily="34" charset="-120"/>
              </a:rPr>
              <a:t>Paperwork is finalised and submitted to the exam boards.</a:t>
            </a:r>
            <a:endParaRPr lang="en-US" sz="1000" dirty="0"/>
          </a:p>
        </p:txBody>
      </p:sp>
      <p:sp>
        <p:nvSpPr>
          <p:cNvPr id="30" name="Shape 23"/>
          <p:cNvSpPr/>
          <p:nvPr/>
        </p:nvSpPr>
        <p:spPr>
          <a:xfrm>
            <a:off x="10995660" y="3223260"/>
            <a:ext cx="594360" cy="594360"/>
          </a:xfrm>
          <a:prstGeom prst="ellipse">
            <a:avLst/>
          </a:prstGeom>
          <a:solidFill>
            <a:srgbClr val="CC151A"/>
          </a:solidFill>
          <a:ln/>
        </p:spPr>
        <p:txBody>
          <a:bodyPr/>
          <a:lstStyle/>
          <a:p>
            <a:endParaRPr lang="en-GB"/>
          </a:p>
        </p:txBody>
      </p:sp>
      <p:pic>
        <p:nvPicPr>
          <p:cNvPr id="31" name="Image 5" descr="/home/claude/assets/comments.png"/>
          <p:cNvPicPr>
            <a:picLocks noChangeAspect="1"/>
          </p:cNvPicPr>
          <p:nvPr/>
        </p:nvPicPr>
        <p:blipFill>
          <a:blip r:embed="rId8"/>
          <a:stretch>
            <a:fillRect/>
          </a:stretch>
        </p:blipFill>
        <p:spPr>
          <a:xfrm>
            <a:off x="11061040" y="3288640"/>
            <a:ext cx="463601" cy="463601"/>
          </a:xfrm>
          <a:prstGeom prst="rect">
            <a:avLst/>
          </a:prstGeom>
        </p:spPr>
      </p:pic>
      <p:sp>
        <p:nvSpPr>
          <p:cNvPr id="32" name="Text 24"/>
          <p:cNvSpPr/>
          <p:nvPr/>
        </p:nvSpPr>
        <p:spPr>
          <a:xfrm>
            <a:off x="10424160" y="2587752"/>
            <a:ext cx="1737360" cy="274320"/>
          </a:xfrm>
          <a:prstGeom prst="rect">
            <a:avLst/>
          </a:prstGeom>
          <a:noFill/>
          <a:ln/>
        </p:spPr>
        <p:txBody>
          <a:bodyPr wrap="square" rtlCol="0" anchor="ctr"/>
          <a:lstStyle/>
          <a:p>
            <a:pPr marL="0" indent="0" algn="ctr">
              <a:buNone/>
            </a:pPr>
            <a:r>
              <a:rPr lang="en-US" sz="1000" b="1" kern="0" spc="50" dirty="0">
                <a:solidFill>
                  <a:srgbClr val="CC151A"/>
                </a:solidFill>
                <a:latin typeface="Calibri" pitchFamily="34" charset="0"/>
                <a:ea typeface="Calibri" pitchFamily="34" charset="-122"/>
                <a:cs typeface="Calibri" pitchFamily="34" charset="-120"/>
              </a:rPr>
              <a:t>STEP 6</a:t>
            </a:r>
            <a:endParaRPr lang="en-US" sz="1000" dirty="0"/>
          </a:p>
        </p:txBody>
      </p:sp>
      <p:sp>
        <p:nvSpPr>
          <p:cNvPr id="33" name="Text 25"/>
          <p:cNvSpPr/>
          <p:nvPr/>
        </p:nvSpPr>
        <p:spPr>
          <a:xfrm>
            <a:off x="10424160" y="2880360"/>
            <a:ext cx="1737360" cy="502920"/>
          </a:xfrm>
          <a:prstGeom prst="rect">
            <a:avLst/>
          </a:prstGeom>
          <a:noFill/>
          <a:ln/>
        </p:spPr>
        <p:txBody>
          <a:bodyPr wrap="square" rtlCol="0" anchor="t"/>
          <a:lstStyle/>
          <a:p>
            <a:pPr marL="0" indent="0" algn="ctr">
              <a:buNone/>
            </a:pPr>
            <a:r>
              <a:rPr lang="en-US" sz="1250" b="1" dirty="0">
                <a:solidFill>
                  <a:srgbClr val="2B2B2B"/>
                </a:solidFill>
                <a:latin typeface="Calibri" pitchFamily="34" charset="0"/>
                <a:ea typeface="Calibri" pitchFamily="34" charset="-122"/>
                <a:cs typeface="Calibri" pitchFamily="34" charset="-120"/>
              </a:rPr>
              <a:t>“Let's Talk” session</a:t>
            </a:r>
            <a:endParaRPr lang="en-US" sz="1250" dirty="0"/>
          </a:p>
        </p:txBody>
      </p:sp>
      <p:sp>
        <p:nvSpPr>
          <p:cNvPr id="34" name="Text 26"/>
          <p:cNvSpPr/>
          <p:nvPr/>
        </p:nvSpPr>
        <p:spPr>
          <a:xfrm>
            <a:off x="10378440" y="4023360"/>
            <a:ext cx="1828800" cy="1554480"/>
          </a:xfrm>
          <a:prstGeom prst="rect">
            <a:avLst/>
          </a:prstGeom>
          <a:noFill/>
          <a:ln/>
        </p:spPr>
        <p:txBody>
          <a:bodyPr wrap="square" rtlCol="0" anchor="t"/>
          <a:lstStyle/>
          <a:p>
            <a:pPr marL="0" indent="0" algn="ctr">
              <a:lnSpc>
                <a:spcPct val="115000"/>
              </a:lnSpc>
              <a:buNone/>
            </a:pPr>
            <a:r>
              <a:rPr lang="en-US" sz="1000" dirty="0">
                <a:solidFill>
                  <a:srgbClr val="6B6B6B"/>
                </a:solidFill>
                <a:latin typeface="Calibri" pitchFamily="34" charset="0"/>
                <a:ea typeface="Calibri" pitchFamily="34" charset="-122"/>
                <a:cs typeface="Calibri" pitchFamily="34" charset="-120"/>
              </a:rPr>
              <a:t>Student and parents/carers meet the team to talk through how it will work.</a:t>
            </a:r>
            <a:endParaRPr lang="en-US" sz="1000" dirty="0"/>
          </a:p>
        </p:txBody>
      </p:sp>
      <p:sp>
        <p:nvSpPr>
          <p:cNvPr id="35" name="Text 27"/>
          <p:cNvSpPr/>
          <p:nvPr/>
        </p:nvSpPr>
        <p:spPr>
          <a:xfrm>
            <a:off x="457200" y="6528816"/>
            <a:ext cx="8686800" cy="274320"/>
          </a:xfrm>
          <a:prstGeom prst="rect">
            <a:avLst/>
          </a:prstGeom>
          <a:noFill/>
          <a:ln/>
        </p:spPr>
        <p:txBody>
          <a:bodyPr wrap="square" rtlCol="0" anchor="ctr"/>
          <a:lstStyle/>
          <a:p>
            <a:pPr marL="0" indent="0" algn="l">
              <a:buNone/>
            </a:pPr>
            <a:r>
              <a:rPr lang="en-US" sz="900" dirty="0">
                <a:solidFill>
                  <a:srgbClr val="6B6B6B"/>
                </a:solidFill>
                <a:latin typeface="Calibri" pitchFamily="34" charset="0"/>
                <a:ea typeface="Calibri" pitchFamily="34" charset="-122"/>
                <a:cs typeface="Calibri" pitchFamily="34" charset="-120"/>
              </a:rPr>
              <a:t>Tavistock College  ·  Exam Access Arrangements for Parents &amp; Carers</a:t>
            </a:r>
            <a:endParaRPr lang="en-US" sz="900" dirty="0"/>
          </a:p>
        </p:txBody>
      </p:sp>
      <p:sp>
        <p:nvSpPr>
          <p:cNvPr id="36" name="Text 28"/>
          <p:cNvSpPr/>
          <p:nvPr/>
        </p:nvSpPr>
        <p:spPr>
          <a:xfrm>
            <a:off x="10332720" y="6528816"/>
            <a:ext cx="1371600" cy="27432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10515600" cy="640080"/>
          </a:xfrm>
          <a:prstGeom prst="rect">
            <a:avLst/>
          </a:prstGeom>
          <a:noFill/>
          <a:ln/>
        </p:spPr>
        <p:txBody>
          <a:bodyPr wrap="square" rtlCol="0" anchor="ctr"/>
          <a:lstStyle/>
          <a:p>
            <a:pPr marL="0" indent="0">
              <a:buNone/>
            </a:pPr>
            <a:r>
              <a:rPr lang="en-US" sz="3200" b="1" dirty="0">
                <a:solidFill>
                  <a:srgbClr val="2B2B2B"/>
                </a:solidFill>
                <a:latin typeface="Cambria" pitchFamily="34" charset="0"/>
                <a:ea typeface="Cambria" pitchFamily="34" charset="-122"/>
                <a:cs typeface="Cambria" pitchFamily="34" charset="-120"/>
              </a:rPr>
              <a:t>Key Deadlines</a:t>
            </a:r>
            <a:endParaRPr lang="en-US" sz="3200" dirty="0"/>
          </a:p>
        </p:txBody>
      </p:sp>
      <p:sp>
        <p:nvSpPr>
          <p:cNvPr id="3" name="Text 1"/>
          <p:cNvSpPr/>
          <p:nvPr/>
        </p:nvSpPr>
        <p:spPr>
          <a:xfrm>
            <a:off x="548640" y="1371600"/>
            <a:ext cx="6035040" cy="1463040"/>
          </a:xfrm>
          <a:prstGeom prst="rect">
            <a:avLst/>
          </a:prstGeom>
          <a:noFill/>
          <a:ln/>
        </p:spPr>
        <p:txBody>
          <a:bodyPr wrap="square" rtlCol="0" anchor="ctr"/>
          <a:lstStyle/>
          <a:p>
            <a:pPr marL="0" indent="0">
              <a:lnSpc>
                <a:spcPct val="130000"/>
              </a:lnSpc>
              <a:buNone/>
            </a:pPr>
            <a:r>
              <a:rPr lang="en-US" sz="1600" dirty="0">
                <a:solidFill>
                  <a:srgbClr val="2B2B2B"/>
                </a:solidFill>
                <a:latin typeface="Calibri" pitchFamily="34" charset="0"/>
                <a:ea typeface="Calibri" pitchFamily="34" charset="-122"/>
                <a:cs typeface="Calibri" pitchFamily="34" charset="-120"/>
              </a:rPr>
              <a:t>Access arrangements take time to put in place properly, so applications for a summer exam series are usually completed well in advance — </a:t>
            </a:r>
            <a:r>
              <a:rPr lang="en-US" sz="1600" b="1" dirty="0">
                <a:solidFill>
                  <a:srgbClr val="2B2B2B"/>
                </a:solidFill>
                <a:latin typeface="Calibri" pitchFamily="34" charset="0"/>
                <a:ea typeface="Calibri" pitchFamily="34" charset="-122"/>
                <a:cs typeface="Calibri" pitchFamily="34" charset="-120"/>
              </a:rPr>
              <a:t>typically by spring of the same academic year.</a:t>
            </a:r>
            <a:endParaRPr lang="en-US" sz="1600" dirty="0"/>
          </a:p>
        </p:txBody>
      </p:sp>
      <p:sp>
        <p:nvSpPr>
          <p:cNvPr id="4" name="Text 2"/>
          <p:cNvSpPr/>
          <p:nvPr/>
        </p:nvSpPr>
        <p:spPr>
          <a:xfrm>
            <a:off x="548640" y="2880360"/>
            <a:ext cx="6035040" cy="1645920"/>
          </a:xfrm>
          <a:prstGeom prst="rect">
            <a:avLst/>
          </a:prstGeom>
          <a:noFill/>
          <a:ln/>
        </p:spPr>
        <p:txBody>
          <a:bodyPr wrap="square" rtlCol="0" anchor="ctr"/>
          <a:lstStyle/>
          <a:p>
            <a:pPr marL="0" indent="0">
              <a:lnSpc>
                <a:spcPct val="130000"/>
              </a:lnSpc>
              <a:buNone/>
            </a:pPr>
            <a:r>
              <a:rPr lang="en-US" sz="1400" dirty="0">
                <a:solidFill>
                  <a:srgbClr val="6B6B6B"/>
                </a:solidFill>
                <a:latin typeface="Calibri" pitchFamily="34" charset="0"/>
                <a:ea typeface="Calibri" pitchFamily="34" charset="-122"/>
                <a:cs typeface="Calibri" pitchFamily="34" charset="-120"/>
              </a:rPr>
              <a:t>Exact dates are confirmed each year and shared with you directly through school letters and communications — so keep an eye out, especially during Year 9 and Year 10.</a:t>
            </a:r>
            <a:endParaRPr lang="en-US" sz="1400" dirty="0"/>
          </a:p>
        </p:txBody>
      </p:sp>
      <p:sp>
        <p:nvSpPr>
          <p:cNvPr id="5" name="Shape 3"/>
          <p:cNvSpPr/>
          <p:nvPr/>
        </p:nvSpPr>
        <p:spPr>
          <a:xfrm>
            <a:off x="7040880" y="1371600"/>
            <a:ext cx="4572000" cy="4480560"/>
          </a:xfrm>
          <a:prstGeom prst="roundRect">
            <a:avLst>
              <a:gd name="adj" fmla="val 2041"/>
            </a:avLst>
          </a:prstGeom>
          <a:solidFill>
            <a:schemeClr val="bg2">
              <a:lumMod val="90000"/>
            </a:schemeClr>
          </a:solidFill>
          <a:ln/>
        </p:spPr>
        <p:txBody>
          <a:bodyPr/>
          <a:lstStyle/>
          <a:p>
            <a:endParaRPr lang="en-GB"/>
          </a:p>
        </p:txBody>
      </p:sp>
      <p:sp>
        <p:nvSpPr>
          <p:cNvPr id="6" name="Shape 4"/>
          <p:cNvSpPr/>
          <p:nvPr/>
        </p:nvSpPr>
        <p:spPr>
          <a:xfrm>
            <a:off x="9006840" y="1828800"/>
            <a:ext cx="731520" cy="731520"/>
          </a:xfrm>
          <a:prstGeom prst="ellipse">
            <a:avLst/>
          </a:prstGeom>
          <a:solidFill>
            <a:srgbClr val="CC151A"/>
          </a:solidFill>
          <a:ln/>
        </p:spPr>
        <p:txBody>
          <a:bodyPr/>
          <a:lstStyle/>
          <a:p>
            <a:endParaRPr lang="en-GB"/>
          </a:p>
        </p:txBody>
      </p:sp>
      <p:pic>
        <p:nvPicPr>
          <p:cNvPr id="7" name="Image 0" descr="/home/claude/assets/calendar.png"/>
          <p:cNvPicPr>
            <a:picLocks noChangeAspect="1"/>
          </p:cNvPicPr>
          <p:nvPr/>
        </p:nvPicPr>
        <p:blipFill>
          <a:blip r:embed="rId3"/>
          <a:stretch>
            <a:fillRect/>
          </a:stretch>
        </p:blipFill>
        <p:spPr>
          <a:xfrm>
            <a:off x="9087307" y="1909267"/>
            <a:ext cx="570586" cy="570586"/>
          </a:xfrm>
          <a:prstGeom prst="rect">
            <a:avLst/>
          </a:prstGeom>
        </p:spPr>
      </p:pic>
      <p:sp>
        <p:nvSpPr>
          <p:cNvPr id="8" name="Text 5"/>
          <p:cNvSpPr/>
          <p:nvPr/>
        </p:nvSpPr>
        <p:spPr>
          <a:xfrm>
            <a:off x="7315200" y="2743200"/>
            <a:ext cx="4023360" cy="457200"/>
          </a:xfrm>
          <a:prstGeom prst="rect">
            <a:avLst/>
          </a:prstGeom>
          <a:noFill/>
          <a:ln/>
        </p:spPr>
        <p:txBody>
          <a:bodyPr wrap="square" rtlCol="0" anchor="ctr"/>
          <a:lstStyle/>
          <a:p>
            <a:pPr marL="0" indent="0" algn="ctr">
              <a:buNone/>
            </a:pPr>
            <a:r>
              <a:rPr lang="en-US" sz="2000" b="1" dirty="0">
                <a:latin typeface="Cambria" pitchFamily="34" charset="0"/>
                <a:ea typeface="Cambria" pitchFamily="34" charset="-122"/>
                <a:cs typeface="Cambria" pitchFamily="34" charset="-120"/>
              </a:rPr>
              <a:t>Why so early?</a:t>
            </a:r>
            <a:endParaRPr lang="en-US" sz="2000" dirty="0"/>
          </a:p>
        </p:txBody>
      </p:sp>
      <p:sp>
        <p:nvSpPr>
          <p:cNvPr id="9" name="Text 6"/>
          <p:cNvSpPr/>
          <p:nvPr/>
        </p:nvSpPr>
        <p:spPr>
          <a:xfrm>
            <a:off x="7406640" y="3291840"/>
            <a:ext cx="3840480" cy="2286000"/>
          </a:xfrm>
          <a:prstGeom prst="rect">
            <a:avLst/>
          </a:prstGeom>
          <a:noFill/>
          <a:ln/>
        </p:spPr>
        <p:txBody>
          <a:bodyPr wrap="square" rtlCol="0" anchor="t"/>
          <a:lstStyle/>
          <a:p>
            <a:pPr marL="0" indent="0" algn="ctr">
              <a:lnSpc>
                <a:spcPct val="130000"/>
              </a:lnSpc>
              <a:buNone/>
            </a:pPr>
            <a:r>
              <a:rPr lang="en-US" sz="1350" dirty="0">
                <a:latin typeface="Calibri" pitchFamily="34" charset="0"/>
                <a:ea typeface="Calibri" pitchFamily="34" charset="-122"/>
                <a:cs typeface="Calibri" pitchFamily="34" charset="-120"/>
              </a:rPr>
              <a:t>Evidence has to be gathered over time, an assessment may be needed, and the exam boards must approve arrangements before the exam window opens.</a:t>
            </a:r>
            <a:endParaRPr lang="en-US" sz="1350" dirty="0"/>
          </a:p>
        </p:txBody>
      </p:sp>
      <p:sp>
        <p:nvSpPr>
          <p:cNvPr id="10" name="Text 7"/>
          <p:cNvSpPr/>
          <p:nvPr/>
        </p:nvSpPr>
        <p:spPr>
          <a:xfrm>
            <a:off x="457200" y="6528816"/>
            <a:ext cx="8686800" cy="274320"/>
          </a:xfrm>
          <a:prstGeom prst="rect">
            <a:avLst/>
          </a:prstGeom>
          <a:noFill/>
          <a:ln/>
        </p:spPr>
        <p:txBody>
          <a:bodyPr wrap="square" rtlCol="0" anchor="ctr"/>
          <a:lstStyle/>
          <a:p>
            <a:pPr marL="0" indent="0" algn="l">
              <a:buNone/>
            </a:pPr>
            <a:r>
              <a:rPr lang="en-US" sz="900" dirty="0">
                <a:solidFill>
                  <a:srgbClr val="6B6B6B"/>
                </a:solidFill>
                <a:latin typeface="Calibri" pitchFamily="34" charset="0"/>
                <a:ea typeface="Calibri" pitchFamily="34" charset="-122"/>
                <a:cs typeface="Calibri" pitchFamily="34" charset="-120"/>
              </a:rPr>
              <a:t>Tavistock College  ·  Exam Access Arrangements for Parents &amp; Carers</a:t>
            </a:r>
            <a:endParaRPr lang="en-US" sz="900" dirty="0"/>
          </a:p>
        </p:txBody>
      </p:sp>
      <p:sp>
        <p:nvSpPr>
          <p:cNvPr id="11" name="Text 8"/>
          <p:cNvSpPr/>
          <p:nvPr/>
        </p:nvSpPr>
        <p:spPr>
          <a:xfrm>
            <a:off x="10332720" y="6528816"/>
            <a:ext cx="1371600" cy="27432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11480"/>
            <a:ext cx="10515600" cy="640080"/>
          </a:xfrm>
          <a:prstGeom prst="rect">
            <a:avLst/>
          </a:prstGeom>
          <a:noFill/>
          <a:ln/>
        </p:spPr>
        <p:txBody>
          <a:bodyPr wrap="square" rtlCol="0" anchor="ctr"/>
          <a:lstStyle/>
          <a:p>
            <a:pPr marL="0" indent="0">
              <a:buNone/>
            </a:pPr>
            <a:r>
              <a:rPr lang="en-US" sz="3200" b="1" dirty="0">
                <a:solidFill>
                  <a:srgbClr val="2B2B2B"/>
                </a:solidFill>
                <a:latin typeface="Cambria" pitchFamily="34" charset="0"/>
                <a:ea typeface="Cambria" pitchFamily="34" charset="-122"/>
                <a:cs typeface="Cambria" pitchFamily="34" charset="-120"/>
              </a:rPr>
              <a:t>How You Can Help at Home</a:t>
            </a:r>
            <a:endParaRPr lang="en-US" sz="3200" dirty="0"/>
          </a:p>
        </p:txBody>
      </p:sp>
      <p:sp>
        <p:nvSpPr>
          <p:cNvPr id="3" name="Text 1"/>
          <p:cNvSpPr/>
          <p:nvPr/>
        </p:nvSpPr>
        <p:spPr>
          <a:xfrm>
            <a:off x="548640" y="987552"/>
            <a:ext cx="10515600" cy="365760"/>
          </a:xfrm>
          <a:prstGeom prst="rect">
            <a:avLst/>
          </a:prstGeom>
          <a:noFill/>
          <a:ln/>
        </p:spPr>
        <p:txBody>
          <a:bodyPr wrap="square" rtlCol="0" anchor="ctr"/>
          <a:lstStyle/>
          <a:p>
            <a:pPr marL="0" indent="0">
              <a:buNone/>
            </a:pPr>
            <a:r>
              <a:rPr lang="en-US" sz="1350" i="1" dirty="0">
                <a:solidFill>
                  <a:srgbClr val="6B6B6B"/>
                </a:solidFill>
                <a:latin typeface="Calibri" pitchFamily="34" charset="0"/>
                <a:ea typeface="Calibri" pitchFamily="34" charset="-122"/>
                <a:cs typeface="Calibri" pitchFamily="34" charset="-120"/>
              </a:rPr>
              <a:t>Small, consistent habits at home make the strongest evidence for ‘normal way of working’.</a:t>
            </a:r>
            <a:endParaRPr lang="en-US" sz="1350" dirty="0"/>
          </a:p>
        </p:txBody>
      </p:sp>
      <p:sp>
        <p:nvSpPr>
          <p:cNvPr id="4" name="Shape 2"/>
          <p:cNvSpPr/>
          <p:nvPr/>
        </p:nvSpPr>
        <p:spPr>
          <a:xfrm>
            <a:off x="548640" y="1600200"/>
            <a:ext cx="5120640" cy="1783080"/>
          </a:xfrm>
          <a:prstGeom prst="roundRect">
            <a:avLst>
              <a:gd name="adj" fmla="val 4103"/>
            </a:avLst>
          </a:prstGeom>
          <a:solidFill>
            <a:srgbClr val="F7F7F7"/>
          </a:solidFill>
          <a:ln/>
        </p:spPr>
        <p:txBody>
          <a:bodyPr/>
          <a:lstStyle/>
          <a:p>
            <a:endParaRPr lang="en-GB"/>
          </a:p>
        </p:txBody>
      </p:sp>
      <p:sp>
        <p:nvSpPr>
          <p:cNvPr id="5" name="Shape 3"/>
          <p:cNvSpPr/>
          <p:nvPr/>
        </p:nvSpPr>
        <p:spPr>
          <a:xfrm>
            <a:off x="822960" y="1874520"/>
            <a:ext cx="566928" cy="566928"/>
          </a:xfrm>
          <a:prstGeom prst="ellipse">
            <a:avLst/>
          </a:prstGeom>
          <a:solidFill>
            <a:srgbClr val="CC151A"/>
          </a:solidFill>
          <a:ln/>
        </p:spPr>
        <p:txBody>
          <a:bodyPr/>
          <a:lstStyle/>
          <a:p>
            <a:endParaRPr lang="en-GB"/>
          </a:p>
        </p:txBody>
      </p:sp>
      <p:pic>
        <p:nvPicPr>
          <p:cNvPr id="6" name="Image 0" descr="/home/claude/assets/keyboard.png"/>
          <p:cNvPicPr>
            <a:picLocks noChangeAspect="1"/>
          </p:cNvPicPr>
          <p:nvPr/>
        </p:nvPicPr>
        <p:blipFill>
          <a:blip r:embed="rId3"/>
          <a:stretch>
            <a:fillRect/>
          </a:stretch>
        </p:blipFill>
        <p:spPr>
          <a:xfrm>
            <a:off x="885322" y="1936882"/>
            <a:ext cx="442204" cy="442204"/>
          </a:xfrm>
          <a:prstGeom prst="rect">
            <a:avLst/>
          </a:prstGeom>
        </p:spPr>
      </p:pic>
      <p:sp>
        <p:nvSpPr>
          <p:cNvPr id="7" name="Text 4"/>
          <p:cNvSpPr/>
          <p:nvPr/>
        </p:nvSpPr>
        <p:spPr>
          <a:xfrm>
            <a:off x="1554480" y="1801368"/>
            <a:ext cx="3886200" cy="365760"/>
          </a:xfrm>
          <a:prstGeom prst="rect">
            <a:avLst/>
          </a:prstGeom>
          <a:noFill/>
          <a:ln/>
        </p:spPr>
        <p:txBody>
          <a:bodyPr wrap="square" rtlCol="0" anchor="ctr"/>
          <a:lstStyle/>
          <a:p>
            <a:pPr marL="0" indent="0">
              <a:buNone/>
            </a:pPr>
            <a:r>
              <a:rPr lang="en-US" sz="1450" b="1" dirty="0">
                <a:solidFill>
                  <a:srgbClr val="2B2B2B"/>
                </a:solidFill>
                <a:latin typeface="Calibri" pitchFamily="34" charset="0"/>
                <a:ea typeface="Calibri" pitchFamily="34" charset="-122"/>
                <a:cs typeface="Calibri" pitchFamily="34" charset="-120"/>
              </a:rPr>
              <a:t>Keep tools consistent</a:t>
            </a:r>
            <a:endParaRPr lang="en-US" sz="1450" dirty="0"/>
          </a:p>
        </p:txBody>
      </p:sp>
      <p:sp>
        <p:nvSpPr>
          <p:cNvPr id="8" name="Text 5"/>
          <p:cNvSpPr/>
          <p:nvPr/>
        </p:nvSpPr>
        <p:spPr>
          <a:xfrm>
            <a:off x="1554480" y="2176272"/>
            <a:ext cx="3886200" cy="1097280"/>
          </a:xfrm>
          <a:prstGeom prst="rect">
            <a:avLst/>
          </a:prstGeom>
          <a:noFill/>
          <a:ln/>
        </p:spPr>
        <p:txBody>
          <a:bodyPr wrap="square" rtlCol="0" anchor="t"/>
          <a:lstStyle/>
          <a:p>
            <a:pPr marL="0" indent="0">
              <a:lnSpc>
                <a:spcPct val="120000"/>
              </a:lnSpc>
              <a:buNone/>
            </a:pPr>
            <a:r>
              <a:rPr lang="en-US" sz="1200" dirty="0">
                <a:solidFill>
                  <a:srgbClr val="6B6B6B"/>
                </a:solidFill>
                <a:latin typeface="Calibri" pitchFamily="34" charset="0"/>
                <a:ea typeface="Calibri" pitchFamily="34" charset="-122"/>
                <a:cs typeface="Calibri" pitchFamily="34" charset="-120"/>
              </a:rPr>
              <a:t>If your child uses a laptop, reader or overlay for homework, encourage the same tool every time.</a:t>
            </a:r>
            <a:endParaRPr lang="en-US" sz="1200" dirty="0"/>
          </a:p>
        </p:txBody>
      </p:sp>
      <p:sp>
        <p:nvSpPr>
          <p:cNvPr id="9" name="Shape 6"/>
          <p:cNvSpPr/>
          <p:nvPr/>
        </p:nvSpPr>
        <p:spPr>
          <a:xfrm>
            <a:off x="6035040" y="1600200"/>
            <a:ext cx="5120640" cy="1783080"/>
          </a:xfrm>
          <a:prstGeom prst="roundRect">
            <a:avLst>
              <a:gd name="adj" fmla="val 4103"/>
            </a:avLst>
          </a:prstGeom>
          <a:solidFill>
            <a:srgbClr val="F7F7F7"/>
          </a:solidFill>
          <a:ln/>
        </p:spPr>
        <p:txBody>
          <a:bodyPr/>
          <a:lstStyle/>
          <a:p>
            <a:endParaRPr lang="en-GB"/>
          </a:p>
        </p:txBody>
      </p:sp>
      <p:sp>
        <p:nvSpPr>
          <p:cNvPr id="10" name="Shape 7"/>
          <p:cNvSpPr/>
          <p:nvPr/>
        </p:nvSpPr>
        <p:spPr>
          <a:xfrm>
            <a:off x="6309360" y="1874520"/>
            <a:ext cx="566928" cy="566928"/>
          </a:xfrm>
          <a:prstGeom prst="ellipse">
            <a:avLst/>
          </a:prstGeom>
          <a:solidFill>
            <a:srgbClr val="CC151A"/>
          </a:solidFill>
          <a:ln/>
        </p:spPr>
        <p:txBody>
          <a:bodyPr/>
          <a:lstStyle/>
          <a:p>
            <a:endParaRPr lang="en-GB"/>
          </a:p>
        </p:txBody>
      </p:sp>
      <p:pic>
        <p:nvPicPr>
          <p:cNvPr id="11" name="Image 1" descr="/home/claude/assets/comments.png"/>
          <p:cNvPicPr>
            <a:picLocks noChangeAspect="1"/>
          </p:cNvPicPr>
          <p:nvPr/>
        </p:nvPicPr>
        <p:blipFill>
          <a:blip r:embed="rId4"/>
          <a:stretch>
            <a:fillRect/>
          </a:stretch>
        </p:blipFill>
        <p:spPr>
          <a:xfrm>
            <a:off x="6371722" y="1936882"/>
            <a:ext cx="442204" cy="442204"/>
          </a:xfrm>
          <a:prstGeom prst="rect">
            <a:avLst/>
          </a:prstGeom>
        </p:spPr>
      </p:pic>
      <p:sp>
        <p:nvSpPr>
          <p:cNvPr id="12" name="Text 8"/>
          <p:cNvSpPr/>
          <p:nvPr/>
        </p:nvSpPr>
        <p:spPr>
          <a:xfrm>
            <a:off x="7040880" y="1801368"/>
            <a:ext cx="3886200" cy="365760"/>
          </a:xfrm>
          <a:prstGeom prst="rect">
            <a:avLst/>
          </a:prstGeom>
          <a:noFill/>
          <a:ln/>
        </p:spPr>
        <p:txBody>
          <a:bodyPr wrap="square" rtlCol="0" anchor="ctr"/>
          <a:lstStyle/>
          <a:p>
            <a:pPr marL="0" indent="0">
              <a:buNone/>
            </a:pPr>
            <a:r>
              <a:rPr lang="en-US" sz="1450" b="1" dirty="0">
                <a:solidFill>
                  <a:srgbClr val="2B2B2B"/>
                </a:solidFill>
                <a:latin typeface="Calibri" pitchFamily="34" charset="0"/>
                <a:ea typeface="Calibri" pitchFamily="34" charset="-122"/>
                <a:cs typeface="Calibri" pitchFamily="34" charset="-120"/>
              </a:rPr>
              <a:t>Talk to teachers early</a:t>
            </a:r>
            <a:endParaRPr lang="en-US" sz="1450" dirty="0"/>
          </a:p>
        </p:txBody>
      </p:sp>
      <p:sp>
        <p:nvSpPr>
          <p:cNvPr id="13" name="Text 9"/>
          <p:cNvSpPr/>
          <p:nvPr/>
        </p:nvSpPr>
        <p:spPr>
          <a:xfrm>
            <a:off x="7040880" y="2176272"/>
            <a:ext cx="3886200" cy="1097280"/>
          </a:xfrm>
          <a:prstGeom prst="rect">
            <a:avLst/>
          </a:prstGeom>
          <a:noFill/>
          <a:ln/>
        </p:spPr>
        <p:txBody>
          <a:bodyPr wrap="square" rtlCol="0" anchor="t"/>
          <a:lstStyle/>
          <a:p>
            <a:pPr marL="0" indent="0">
              <a:lnSpc>
                <a:spcPct val="120000"/>
              </a:lnSpc>
              <a:buNone/>
            </a:pPr>
            <a:r>
              <a:rPr lang="en-US" sz="1200" dirty="0">
                <a:solidFill>
                  <a:srgbClr val="6B6B6B"/>
                </a:solidFill>
                <a:latin typeface="Calibri" pitchFamily="34" charset="0"/>
                <a:ea typeface="Calibri" pitchFamily="34" charset="-122"/>
                <a:cs typeface="Calibri" pitchFamily="34" charset="-120"/>
              </a:rPr>
              <a:t>Notice something making exams harder? Tell the subject teacher or SEND team sooner rather than later.</a:t>
            </a:r>
            <a:endParaRPr lang="en-US" sz="1200" dirty="0"/>
          </a:p>
        </p:txBody>
      </p:sp>
      <p:sp>
        <p:nvSpPr>
          <p:cNvPr id="14" name="Shape 10"/>
          <p:cNvSpPr/>
          <p:nvPr/>
        </p:nvSpPr>
        <p:spPr>
          <a:xfrm>
            <a:off x="548640" y="3657600"/>
            <a:ext cx="5120640" cy="1783080"/>
          </a:xfrm>
          <a:prstGeom prst="roundRect">
            <a:avLst>
              <a:gd name="adj" fmla="val 4103"/>
            </a:avLst>
          </a:prstGeom>
          <a:solidFill>
            <a:srgbClr val="F7F7F7"/>
          </a:solidFill>
          <a:ln/>
        </p:spPr>
        <p:txBody>
          <a:bodyPr/>
          <a:lstStyle/>
          <a:p>
            <a:endParaRPr lang="en-GB"/>
          </a:p>
        </p:txBody>
      </p:sp>
      <p:sp>
        <p:nvSpPr>
          <p:cNvPr id="15" name="Shape 11"/>
          <p:cNvSpPr/>
          <p:nvPr/>
        </p:nvSpPr>
        <p:spPr>
          <a:xfrm>
            <a:off x="822960" y="3931920"/>
            <a:ext cx="566928" cy="566928"/>
          </a:xfrm>
          <a:prstGeom prst="ellipse">
            <a:avLst/>
          </a:prstGeom>
          <a:solidFill>
            <a:srgbClr val="CC151A"/>
          </a:solidFill>
          <a:ln/>
        </p:spPr>
        <p:txBody>
          <a:bodyPr/>
          <a:lstStyle/>
          <a:p>
            <a:endParaRPr lang="en-GB"/>
          </a:p>
        </p:txBody>
      </p:sp>
      <p:pic>
        <p:nvPicPr>
          <p:cNvPr id="16" name="Image 2" descr="/home/claude/assets/envelope.png"/>
          <p:cNvPicPr>
            <a:picLocks noChangeAspect="1"/>
          </p:cNvPicPr>
          <p:nvPr/>
        </p:nvPicPr>
        <p:blipFill>
          <a:blip r:embed="rId5"/>
          <a:stretch>
            <a:fillRect/>
          </a:stretch>
        </p:blipFill>
        <p:spPr>
          <a:xfrm>
            <a:off x="885322" y="3994282"/>
            <a:ext cx="442204" cy="442204"/>
          </a:xfrm>
          <a:prstGeom prst="rect">
            <a:avLst/>
          </a:prstGeom>
        </p:spPr>
      </p:pic>
      <p:sp>
        <p:nvSpPr>
          <p:cNvPr id="17" name="Text 12"/>
          <p:cNvSpPr/>
          <p:nvPr/>
        </p:nvSpPr>
        <p:spPr>
          <a:xfrm>
            <a:off x="1554480" y="3858768"/>
            <a:ext cx="3886200" cy="365760"/>
          </a:xfrm>
          <a:prstGeom prst="rect">
            <a:avLst/>
          </a:prstGeom>
          <a:noFill/>
          <a:ln/>
        </p:spPr>
        <p:txBody>
          <a:bodyPr wrap="square" rtlCol="0" anchor="ctr"/>
          <a:lstStyle/>
          <a:p>
            <a:pPr marL="0" indent="0">
              <a:buNone/>
            </a:pPr>
            <a:r>
              <a:rPr lang="en-US" sz="1450" b="1" dirty="0">
                <a:solidFill>
                  <a:srgbClr val="2B2B2B"/>
                </a:solidFill>
                <a:latin typeface="Calibri" pitchFamily="34" charset="0"/>
                <a:ea typeface="Calibri" pitchFamily="34" charset="-122"/>
                <a:cs typeface="Calibri" pitchFamily="34" charset="-120"/>
              </a:rPr>
              <a:t>Respond to letters promptly</a:t>
            </a:r>
            <a:endParaRPr lang="en-US" sz="1450" dirty="0"/>
          </a:p>
        </p:txBody>
      </p:sp>
      <p:sp>
        <p:nvSpPr>
          <p:cNvPr id="18" name="Text 13"/>
          <p:cNvSpPr/>
          <p:nvPr/>
        </p:nvSpPr>
        <p:spPr>
          <a:xfrm>
            <a:off x="1554480" y="4233672"/>
            <a:ext cx="3886200" cy="1097280"/>
          </a:xfrm>
          <a:prstGeom prst="rect">
            <a:avLst/>
          </a:prstGeom>
          <a:noFill/>
          <a:ln/>
        </p:spPr>
        <p:txBody>
          <a:bodyPr wrap="square" rtlCol="0" anchor="t"/>
          <a:lstStyle/>
          <a:p>
            <a:pPr marL="0" indent="0">
              <a:lnSpc>
                <a:spcPct val="120000"/>
              </a:lnSpc>
              <a:buNone/>
            </a:pPr>
            <a:r>
              <a:rPr lang="en-US" sz="1200" dirty="0">
                <a:solidFill>
                  <a:srgbClr val="6B6B6B"/>
                </a:solidFill>
                <a:latin typeface="Calibri" pitchFamily="34" charset="0"/>
                <a:ea typeface="Calibri" pitchFamily="34" charset="-122"/>
                <a:cs typeface="Calibri" pitchFamily="34" charset="-120"/>
              </a:rPr>
              <a:t>Consent forms and updates are time-sensitive — a quick reply keeps the process on track.</a:t>
            </a:r>
            <a:endParaRPr lang="en-US" sz="1200" dirty="0"/>
          </a:p>
        </p:txBody>
      </p:sp>
      <p:sp>
        <p:nvSpPr>
          <p:cNvPr id="19" name="Shape 14"/>
          <p:cNvSpPr/>
          <p:nvPr/>
        </p:nvSpPr>
        <p:spPr>
          <a:xfrm>
            <a:off x="6035040" y="3657600"/>
            <a:ext cx="5120640" cy="1783080"/>
          </a:xfrm>
          <a:prstGeom prst="roundRect">
            <a:avLst>
              <a:gd name="adj" fmla="val 4103"/>
            </a:avLst>
          </a:prstGeom>
          <a:solidFill>
            <a:srgbClr val="F7F7F7"/>
          </a:solidFill>
          <a:ln/>
        </p:spPr>
        <p:txBody>
          <a:bodyPr/>
          <a:lstStyle/>
          <a:p>
            <a:endParaRPr lang="en-GB"/>
          </a:p>
        </p:txBody>
      </p:sp>
      <p:sp>
        <p:nvSpPr>
          <p:cNvPr id="20" name="Shape 15"/>
          <p:cNvSpPr/>
          <p:nvPr/>
        </p:nvSpPr>
        <p:spPr>
          <a:xfrm>
            <a:off x="6309360" y="3931920"/>
            <a:ext cx="566928" cy="566928"/>
          </a:xfrm>
          <a:prstGeom prst="ellipse">
            <a:avLst/>
          </a:prstGeom>
          <a:solidFill>
            <a:srgbClr val="CC151A"/>
          </a:solidFill>
          <a:ln/>
        </p:spPr>
        <p:txBody>
          <a:bodyPr/>
          <a:lstStyle/>
          <a:p>
            <a:endParaRPr lang="en-GB"/>
          </a:p>
        </p:txBody>
      </p:sp>
      <p:pic>
        <p:nvPicPr>
          <p:cNvPr id="21" name="Image 3" descr="/home/claude/assets/clock.png"/>
          <p:cNvPicPr>
            <a:picLocks noChangeAspect="1"/>
          </p:cNvPicPr>
          <p:nvPr/>
        </p:nvPicPr>
        <p:blipFill>
          <a:blip r:embed="rId6"/>
          <a:stretch>
            <a:fillRect/>
          </a:stretch>
        </p:blipFill>
        <p:spPr>
          <a:xfrm>
            <a:off x="6371722" y="3994282"/>
            <a:ext cx="442204" cy="442204"/>
          </a:xfrm>
          <a:prstGeom prst="rect">
            <a:avLst/>
          </a:prstGeom>
        </p:spPr>
      </p:pic>
      <p:sp>
        <p:nvSpPr>
          <p:cNvPr id="22" name="Text 16"/>
          <p:cNvSpPr/>
          <p:nvPr/>
        </p:nvSpPr>
        <p:spPr>
          <a:xfrm>
            <a:off x="7040880" y="3858768"/>
            <a:ext cx="3886200" cy="365760"/>
          </a:xfrm>
          <a:prstGeom prst="rect">
            <a:avLst/>
          </a:prstGeom>
          <a:noFill/>
          <a:ln/>
        </p:spPr>
        <p:txBody>
          <a:bodyPr wrap="square" rtlCol="0" anchor="ctr"/>
          <a:lstStyle/>
          <a:p>
            <a:pPr marL="0" indent="0">
              <a:buNone/>
            </a:pPr>
            <a:r>
              <a:rPr lang="en-US" sz="1450" b="1" dirty="0">
                <a:solidFill>
                  <a:srgbClr val="2B2B2B"/>
                </a:solidFill>
                <a:latin typeface="Calibri" pitchFamily="34" charset="0"/>
                <a:ea typeface="Calibri" pitchFamily="34" charset="-122"/>
                <a:cs typeface="Calibri" pitchFamily="34" charset="-120"/>
              </a:rPr>
              <a:t>Practise under timed conditions</a:t>
            </a:r>
            <a:endParaRPr lang="en-US" sz="1450" dirty="0"/>
          </a:p>
        </p:txBody>
      </p:sp>
      <p:sp>
        <p:nvSpPr>
          <p:cNvPr id="23" name="Text 17"/>
          <p:cNvSpPr/>
          <p:nvPr/>
        </p:nvSpPr>
        <p:spPr>
          <a:xfrm>
            <a:off x="7040880" y="4233672"/>
            <a:ext cx="3886200" cy="1097280"/>
          </a:xfrm>
          <a:prstGeom prst="rect">
            <a:avLst/>
          </a:prstGeom>
          <a:noFill/>
          <a:ln/>
        </p:spPr>
        <p:txBody>
          <a:bodyPr wrap="square" rtlCol="0" anchor="t"/>
          <a:lstStyle/>
          <a:p>
            <a:pPr marL="0" indent="0">
              <a:lnSpc>
                <a:spcPct val="120000"/>
              </a:lnSpc>
              <a:buNone/>
            </a:pPr>
            <a:r>
              <a:rPr lang="en-US" sz="1200" dirty="0">
                <a:solidFill>
                  <a:srgbClr val="6B6B6B"/>
                </a:solidFill>
                <a:latin typeface="Calibri" pitchFamily="34" charset="0"/>
                <a:ea typeface="Calibri" pitchFamily="34" charset="-122"/>
                <a:cs typeface="Calibri" pitchFamily="34" charset="-120"/>
              </a:rPr>
              <a:t>Doing mock papers at home in realistic conditions builds genuine, useful evidence.</a:t>
            </a:r>
            <a:endParaRPr lang="en-US" sz="1200" dirty="0"/>
          </a:p>
        </p:txBody>
      </p:sp>
      <p:sp>
        <p:nvSpPr>
          <p:cNvPr id="24" name="Text 18"/>
          <p:cNvSpPr/>
          <p:nvPr/>
        </p:nvSpPr>
        <p:spPr>
          <a:xfrm>
            <a:off x="457200" y="6528816"/>
            <a:ext cx="8686800" cy="274320"/>
          </a:xfrm>
          <a:prstGeom prst="rect">
            <a:avLst/>
          </a:prstGeom>
          <a:noFill/>
          <a:ln/>
        </p:spPr>
        <p:txBody>
          <a:bodyPr wrap="square" rtlCol="0" anchor="ctr"/>
          <a:lstStyle/>
          <a:p>
            <a:pPr marL="0" indent="0" algn="l">
              <a:buNone/>
            </a:pPr>
            <a:r>
              <a:rPr lang="en-US" sz="900" dirty="0">
                <a:solidFill>
                  <a:srgbClr val="6B6B6B"/>
                </a:solidFill>
                <a:latin typeface="Calibri" pitchFamily="34" charset="0"/>
                <a:ea typeface="Calibri" pitchFamily="34" charset="-122"/>
                <a:cs typeface="Calibri" pitchFamily="34" charset="-120"/>
              </a:rPr>
              <a:t>Tavistock College  ·  Exam Access Arrangements for Parents &amp; Carers</a:t>
            </a:r>
            <a:endParaRPr lang="en-US" sz="900" dirty="0"/>
          </a:p>
        </p:txBody>
      </p:sp>
      <p:sp>
        <p:nvSpPr>
          <p:cNvPr id="25" name="Text 19"/>
          <p:cNvSpPr/>
          <p:nvPr/>
        </p:nvSpPr>
        <p:spPr>
          <a:xfrm>
            <a:off x="10332720" y="6528816"/>
            <a:ext cx="1371600" cy="27432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11480"/>
            <a:ext cx="10515600" cy="640080"/>
          </a:xfrm>
          <a:prstGeom prst="rect">
            <a:avLst/>
          </a:prstGeom>
          <a:noFill/>
          <a:ln/>
        </p:spPr>
        <p:txBody>
          <a:bodyPr wrap="square" rtlCol="0" anchor="ctr"/>
          <a:lstStyle/>
          <a:p>
            <a:pPr marL="0" indent="0">
              <a:buNone/>
            </a:pPr>
            <a:r>
              <a:rPr lang="en-US" sz="3000" b="1" dirty="0">
                <a:solidFill>
                  <a:srgbClr val="2B2B2B"/>
                </a:solidFill>
                <a:latin typeface="Cambria" pitchFamily="34" charset="0"/>
                <a:ea typeface="Cambria" pitchFamily="34" charset="-122"/>
                <a:cs typeface="Cambria" pitchFamily="34" charset="-120"/>
              </a:rPr>
              <a:t>Frequently Asked Questions</a:t>
            </a:r>
            <a:endParaRPr lang="en-US" sz="3000" dirty="0"/>
          </a:p>
        </p:txBody>
      </p:sp>
      <p:sp>
        <p:nvSpPr>
          <p:cNvPr id="3" name="Text 1"/>
          <p:cNvSpPr/>
          <p:nvPr/>
        </p:nvSpPr>
        <p:spPr>
          <a:xfrm>
            <a:off x="548640" y="987552"/>
            <a:ext cx="10515600" cy="365760"/>
          </a:xfrm>
          <a:prstGeom prst="rect">
            <a:avLst/>
          </a:prstGeom>
          <a:noFill/>
          <a:ln/>
        </p:spPr>
        <p:txBody>
          <a:bodyPr wrap="square" rtlCol="0" anchor="ctr"/>
          <a:lstStyle/>
          <a:p>
            <a:pPr marL="0" indent="0">
              <a:buNone/>
            </a:pPr>
            <a:r>
              <a:rPr lang="en-US" sz="1350" i="1" dirty="0">
                <a:solidFill>
                  <a:srgbClr val="6B6B6B"/>
                </a:solidFill>
                <a:latin typeface="Calibri" pitchFamily="34" charset="0"/>
                <a:ea typeface="Calibri" pitchFamily="34" charset="-122"/>
                <a:cs typeface="Calibri" pitchFamily="34" charset="-120"/>
              </a:rPr>
              <a:t>A few common questions from parents and carers — with space for your own.</a:t>
            </a:r>
            <a:endParaRPr lang="en-US" sz="1350" dirty="0"/>
          </a:p>
        </p:txBody>
      </p:sp>
      <p:sp>
        <p:nvSpPr>
          <p:cNvPr id="4" name="Text 2"/>
          <p:cNvSpPr/>
          <p:nvPr/>
        </p:nvSpPr>
        <p:spPr>
          <a:xfrm>
            <a:off x="548640" y="1554480"/>
            <a:ext cx="6537960" cy="274320"/>
          </a:xfrm>
          <a:prstGeom prst="rect">
            <a:avLst/>
          </a:prstGeom>
          <a:noFill/>
          <a:ln/>
        </p:spPr>
        <p:txBody>
          <a:bodyPr wrap="square" rtlCol="0" anchor="t"/>
          <a:lstStyle/>
          <a:p>
            <a:pPr marL="0" indent="0">
              <a:buNone/>
            </a:pPr>
            <a:r>
              <a:rPr lang="en-US" sz="1200" b="1" dirty="0">
                <a:solidFill>
                  <a:srgbClr val="2B2B2B"/>
                </a:solidFill>
                <a:latin typeface="Calibri" pitchFamily="34" charset="0"/>
                <a:ea typeface="Calibri" pitchFamily="34" charset="-122"/>
                <a:cs typeface="Calibri" pitchFamily="34" charset="-120"/>
              </a:rPr>
              <a:t>Will this affect my child's certificate or how their grade is seen?</a:t>
            </a:r>
            <a:endParaRPr lang="en-US" sz="1200" dirty="0"/>
          </a:p>
        </p:txBody>
      </p:sp>
      <p:sp>
        <p:nvSpPr>
          <p:cNvPr id="5" name="Text 3"/>
          <p:cNvSpPr/>
          <p:nvPr/>
        </p:nvSpPr>
        <p:spPr>
          <a:xfrm>
            <a:off x="548640" y="1810512"/>
            <a:ext cx="6537960" cy="402336"/>
          </a:xfrm>
          <a:prstGeom prst="rect">
            <a:avLst/>
          </a:prstGeom>
          <a:noFill/>
          <a:ln/>
        </p:spPr>
        <p:txBody>
          <a:bodyPr wrap="square" rtlCol="0" anchor="t"/>
          <a:lstStyle/>
          <a:p>
            <a:pPr marL="0" indent="0">
              <a:lnSpc>
                <a:spcPct val="110000"/>
              </a:lnSpc>
              <a:buNone/>
            </a:pPr>
            <a:r>
              <a:rPr lang="en-US" sz="1050" dirty="0">
                <a:solidFill>
                  <a:srgbClr val="6B6B6B"/>
                </a:solidFill>
                <a:latin typeface="Calibri" pitchFamily="34" charset="0"/>
                <a:ea typeface="Calibri" pitchFamily="34" charset="-122"/>
                <a:cs typeface="Calibri" pitchFamily="34" charset="-120"/>
              </a:rPr>
              <a:t>No. Access arrangements never appear on the certificate and don't affect how the grade is regarded by colleges or employers.</a:t>
            </a:r>
            <a:endParaRPr lang="en-US" sz="1050" dirty="0"/>
          </a:p>
        </p:txBody>
      </p:sp>
      <p:sp>
        <p:nvSpPr>
          <p:cNvPr id="6" name="Text 4"/>
          <p:cNvSpPr/>
          <p:nvPr/>
        </p:nvSpPr>
        <p:spPr>
          <a:xfrm>
            <a:off x="548640" y="2240280"/>
            <a:ext cx="6537960" cy="274320"/>
          </a:xfrm>
          <a:prstGeom prst="rect">
            <a:avLst/>
          </a:prstGeom>
          <a:noFill/>
          <a:ln/>
        </p:spPr>
        <p:txBody>
          <a:bodyPr wrap="square" rtlCol="0" anchor="t"/>
          <a:lstStyle/>
          <a:p>
            <a:pPr marL="0" indent="0">
              <a:buNone/>
            </a:pPr>
            <a:r>
              <a:rPr lang="en-US" sz="1200" b="1" dirty="0">
                <a:solidFill>
                  <a:srgbClr val="2B2B2B"/>
                </a:solidFill>
                <a:latin typeface="Calibri" pitchFamily="34" charset="0"/>
                <a:ea typeface="Calibri" pitchFamily="34" charset="-122"/>
                <a:cs typeface="Calibri" pitchFamily="34" charset="-120"/>
              </a:rPr>
              <a:t>Does an EHCP guarantee 25% extra time?</a:t>
            </a:r>
            <a:endParaRPr lang="en-US" sz="1200" dirty="0"/>
          </a:p>
        </p:txBody>
      </p:sp>
      <p:sp>
        <p:nvSpPr>
          <p:cNvPr id="7" name="Text 5"/>
          <p:cNvSpPr/>
          <p:nvPr/>
        </p:nvSpPr>
        <p:spPr>
          <a:xfrm>
            <a:off x="548640" y="2496312"/>
            <a:ext cx="6537960" cy="402336"/>
          </a:xfrm>
          <a:prstGeom prst="rect">
            <a:avLst/>
          </a:prstGeom>
          <a:noFill/>
          <a:ln/>
        </p:spPr>
        <p:txBody>
          <a:bodyPr wrap="square" rtlCol="0" anchor="t"/>
          <a:lstStyle/>
          <a:p>
            <a:pPr marL="0" indent="0">
              <a:lnSpc>
                <a:spcPct val="110000"/>
              </a:lnSpc>
              <a:buNone/>
            </a:pPr>
            <a:r>
              <a:rPr lang="en-US" sz="1050" dirty="0">
                <a:solidFill>
                  <a:srgbClr val="6B6B6B"/>
                </a:solidFill>
                <a:latin typeface="Calibri" pitchFamily="34" charset="0"/>
                <a:ea typeface="Calibri" pitchFamily="34" charset="-122"/>
                <a:cs typeface="Calibri" pitchFamily="34" charset="-120"/>
              </a:rPr>
              <a:t>No. Every application still needs its own evidence of normal way of working and history of need, regardless of EHCP status.</a:t>
            </a:r>
            <a:endParaRPr lang="en-US" sz="1050" dirty="0"/>
          </a:p>
        </p:txBody>
      </p:sp>
      <p:sp>
        <p:nvSpPr>
          <p:cNvPr id="8" name="Text 6"/>
          <p:cNvSpPr/>
          <p:nvPr/>
        </p:nvSpPr>
        <p:spPr>
          <a:xfrm>
            <a:off x="548640" y="2926080"/>
            <a:ext cx="6537960" cy="274320"/>
          </a:xfrm>
          <a:prstGeom prst="rect">
            <a:avLst/>
          </a:prstGeom>
          <a:noFill/>
          <a:ln/>
        </p:spPr>
        <p:txBody>
          <a:bodyPr wrap="square" rtlCol="0" anchor="t"/>
          <a:lstStyle/>
          <a:p>
            <a:pPr marL="0" indent="0">
              <a:buNone/>
            </a:pPr>
            <a:r>
              <a:rPr lang="en-US" sz="1200" b="1" dirty="0">
                <a:solidFill>
                  <a:srgbClr val="2B2B2B"/>
                </a:solidFill>
                <a:latin typeface="Calibri" pitchFamily="34" charset="0"/>
                <a:ea typeface="Calibri" pitchFamily="34" charset="-122"/>
                <a:cs typeface="Calibri" pitchFamily="34" charset="-120"/>
              </a:rPr>
              <a:t>What if we disagree with the outcome?</a:t>
            </a:r>
            <a:endParaRPr lang="en-US" sz="1200" dirty="0"/>
          </a:p>
        </p:txBody>
      </p:sp>
      <p:sp>
        <p:nvSpPr>
          <p:cNvPr id="9" name="Text 7"/>
          <p:cNvSpPr/>
          <p:nvPr/>
        </p:nvSpPr>
        <p:spPr>
          <a:xfrm>
            <a:off x="548640" y="3182112"/>
            <a:ext cx="6537960" cy="402336"/>
          </a:xfrm>
          <a:prstGeom prst="rect">
            <a:avLst/>
          </a:prstGeom>
          <a:noFill/>
          <a:ln/>
        </p:spPr>
        <p:txBody>
          <a:bodyPr wrap="square" rtlCol="0" anchor="t"/>
          <a:lstStyle/>
          <a:p>
            <a:pPr marL="0" indent="0">
              <a:lnSpc>
                <a:spcPct val="110000"/>
              </a:lnSpc>
              <a:buNone/>
            </a:pPr>
            <a:r>
              <a:rPr lang="en-US" sz="1050" dirty="0">
                <a:solidFill>
                  <a:srgbClr val="6B6B6B"/>
                </a:solidFill>
                <a:latin typeface="Calibri" pitchFamily="34" charset="0"/>
                <a:ea typeface="Calibri" pitchFamily="34" charset="-122"/>
                <a:cs typeface="Calibri" pitchFamily="34" charset="-120"/>
              </a:rPr>
              <a:t>Speak to the SENCo first. They can look again at the evidence, gather more if needed, and take it further with the exam board if appropriate.</a:t>
            </a:r>
            <a:endParaRPr lang="en-US" sz="1050" dirty="0"/>
          </a:p>
        </p:txBody>
      </p:sp>
      <p:sp>
        <p:nvSpPr>
          <p:cNvPr id="10" name="Text 8"/>
          <p:cNvSpPr/>
          <p:nvPr/>
        </p:nvSpPr>
        <p:spPr>
          <a:xfrm>
            <a:off x="548640" y="3611880"/>
            <a:ext cx="6537960" cy="274320"/>
          </a:xfrm>
          <a:prstGeom prst="rect">
            <a:avLst/>
          </a:prstGeom>
          <a:noFill/>
          <a:ln/>
        </p:spPr>
        <p:txBody>
          <a:bodyPr wrap="square" rtlCol="0" anchor="t"/>
          <a:lstStyle/>
          <a:p>
            <a:pPr marL="0" indent="0">
              <a:buNone/>
            </a:pPr>
            <a:r>
              <a:rPr lang="en-US" sz="1200" b="1" dirty="0">
                <a:solidFill>
                  <a:srgbClr val="2B2B2B"/>
                </a:solidFill>
                <a:latin typeface="Calibri" pitchFamily="34" charset="0"/>
                <a:ea typeface="Calibri" pitchFamily="34" charset="-122"/>
                <a:cs typeface="Calibri" pitchFamily="34" charset="-120"/>
              </a:rPr>
              <a:t>Will my child be singled out in the exam room?</a:t>
            </a:r>
            <a:endParaRPr lang="en-US" sz="1200" dirty="0"/>
          </a:p>
        </p:txBody>
      </p:sp>
      <p:sp>
        <p:nvSpPr>
          <p:cNvPr id="11" name="Text 9"/>
          <p:cNvSpPr/>
          <p:nvPr/>
        </p:nvSpPr>
        <p:spPr>
          <a:xfrm>
            <a:off x="548640" y="3867912"/>
            <a:ext cx="6537960" cy="402336"/>
          </a:xfrm>
          <a:prstGeom prst="rect">
            <a:avLst/>
          </a:prstGeom>
          <a:noFill/>
          <a:ln/>
        </p:spPr>
        <p:txBody>
          <a:bodyPr wrap="square" rtlCol="0" anchor="t"/>
          <a:lstStyle/>
          <a:p>
            <a:pPr marL="0" indent="0">
              <a:lnSpc>
                <a:spcPct val="110000"/>
              </a:lnSpc>
              <a:buNone/>
            </a:pPr>
            <a:r>
              <a:rPr lang="en-US" sz="1050" dirty="0">
                <a:solidFill>
                  <a:srgbClr val="6B6B6B"/>
                </a:solidFill>
                <a:latin typeface="Calibri" pitchFamily="34" charset="0"/>
                <a:ea typeface="Calibri" pitchFamily="34" charset="-122"/>
                <a:cs typeface="Calibri" pitchFamily="34" charset="-120"/>
              </a:rPr>
              <a:t>No. Arrangements are managed discreetly — many students share a room, and staff are careful not to draw attention to individual support.</a:t>
            </a:r>
            <a:endParaRPr lang="en-US" sz="1050" dirty="0"/>
          </a:p>
        </p:txBody>
      </p:sp>
      <p:sp>
        <p:nvSpPr>
          <p:cNvPr id="12" name="Text 10"/>
          <p:cNvSpPr/>
          <p:nvPr/>
        </p:nvSpPr>
        <p:spPr>
          <a:xfrm>
            <a:off x="548640" y="4297680"/>
            <a:ext cx="6537960" cy="274320"/>
          </a:xfrm>
          <a:prstGeom prst="rect">
            <a:avLst/>
          </a:prstGeom>
          <a:noFill/>
          <a:ln/>
        </p:spPr>
        <p:txBody>
          <a:bodyPr wrap="square" rtlCol="0" anchor="t"/>
          <a:lstStyle/>
          <a:p>
            <a:pPr marL="0" indent="0">
              <a:buNone/>
            </a:pPr>
            <a:r>
              <a:rPr lang="en-US" sz="1200" b="1" dirty="0">
                <a:solidFill>
                  <a:srgbClr val="2B2B2B"/>
                </a:solidFill>
                <a:latin typeface="Calibri" pitchFamily="34" charset="0"/>
                <a:ea typeface="Calibri" pitchFamily="34" charset="-122"/>
                <a:cs typeface="Calibri" pitchFamily="34" charset="-120"/>
              </a:rPr>
              <a:t>Does the school's assessment cost anything?</a:t>
            </a:r>
            <a:endParaRPr lang="en-US" sz="1200" dirty="0"/>
          </a:p>
        </p:txBody>
      </p:sp>
      <p:sp>
        <p:nvSpPr>
          <p:cNvPr id="13" name="Text 11"/>
          <p:cNvSpPr/>
          <p:nvPr/>
        </p:nvSpPr>
        <p:spPr>
          <a:xfrm>
            <a:off x="548640" y="4553712"/>
            <a:ext cx="6537960" cy="402336"/>
          </a:xfrm>
          <a:prstGeom prst="rect">
            <a:avLst/>
          </a:prstGeom>
          <a:noFill/>
          <a:ln/>
        </p:spPr>
        <p:txBody>
          <a:bodyPr wrap="square" rtlCol="0" anchor="t"/>
          <a:lstStyle/>
          <a:p>
            <a:pPr marL="0" indent="0">
              <a:lnSpc>
                <a:spcPct val="110000"/>
              </a:lnSpc>
              <a:buNone/>
            </a:pPr>
            <a:r>
              <a:rPr lang="en-US" sz="1050" dirty="0">
                <a:solidFill>
                  <a:srgbClr val="6B6B6B"/>
                </a:solidFill>
                <a:latin typeface="Calibri" pitchFamily="34" charset="0"/>
                <a:ea typeface="Calibri" pitchFamily="34" charset="-122"/>
                <a:cs typeface="Calibri" pitchFamily="34" charset="-120"/>
              </a:rPr>
              <a:t>No. Testing carried out by the school's own appointed assessor is provided free of charge.</a:t>
            </a:r>
            <a:endParaRPr lang="en-US" sz="1050" dirty="0"/>
          </a:p>
        </p:txBody>
      </p:sp>
      <p:sp>
        <p:nvSpPr>
          <p:cNvPr id="14" name="Text 12"/>
          <p:cNvSpPr/>
          <p:nvPr/>
        </p:nvSpPr>
        <p:spPr>
          <a:xfrm>
            <a:off x="548640" y="4983480"/>
            <a:ext cx="6537960" cy="274320"/>
          </a:xfrm>
          <a:prstGeom prst="rect">
            <a:avLst/>
          </a:prstGeom>
          <a:noFill/>
          <a:ln/>
        </p:spPr>
        <p:txBody>
          <a:bodyPr wrap="square" rtlCol="0" anchor="t"/>
          <a:lstStyle/>
          <a:p>
            <a:pPr marL="0" indent="0">
              <a:buNone/>
            </a:pPr>
            <a:r>
              <a:rPr lang="en-US" sz="1200" b="1" dirty="0">
                <a:solidFill>
                  <a:srgbClr val="2B2B2B"/>
                </a:solidFill>
                <a:latin typeface="Calibri" pitchFamily="34" charset="0"/>
                <a:ea typeface="Calibri" pitchFamily="34" charset="-122"/>
                <a:cs typeface="Calibri" pitchFamily="34" charset="-120"/>
              </a:rPr>
              <a:t>What if my child has complex or multiple needs?</a:t>
            </a:r>
            <a:endParaRPr lang="en-US" sz="1200" dirty="0"/>
          </a:p>
        </p:txBody>
      </p:sp>
      <p:sp>
        <p:nvSpPr>
          <p:cNvPr id="15" name="Text 13"/>
          <p:cNvSpPr/>
          <p:nvPr/>
        </p:nvSpPr>
        <p:spPr>
          <a:xfrm>
            <a:off x="548640" y="5239512"/>
            <a:ext cx="6537960" cy="402336"/>
          </a:xfrm>
          <a:prstGeom prst="rect">
            <a:avLst/>
          </a:prstGeom>
          <a:noFill/>
          <a:ln/>
        </p:spPr>
        <p:txBody>
          <a:bodyPr wrap="square" rtlCol="0" anchor="t"/>
          <a:lstStyle/>
          <a:p>
            <a:pPr marL="0" indent="0">
              <a:lnSpc>
                <a:spcPct val="110000"/>
              </a:lnSpc>
              <a:buNone/>
            </a:pPr>
            <a:r>
              <a:rPr lang="en-US" sz="1050" dirty="0">
                <a:solidFill>
                  <a:srgbClr val="6B6B6B"/>
                </a:solidFill>
                <a:latin typeface="Calibri" pitchFamily="34" charset="0"/>
                <a:ea typeface="Calibri" pitchFamily="34" charset="-122"/>
                <a:cs typeface="Calibri" pitchFamily="34" charset="-120"/>
              </a:rPr>
              <a:t>The school can discuss this directly with the exam board to agree the right combination of support.</a:t>
            </a:r>
            <a:endParaRPr lang="en-US" sz="1050" dirty="0"/>
          </a:p>
        </p:txBody>
      </p:sp>
      <p:sp>
        <p:nvSpPr>
          <p:cNvPr id="16" name="Text 14"/>
          <p:cNvSpPr/>
          <p:nvPr/>
        </p:nvSpPr>
        <p:spPr>
          <a:xfrm>
            <a:off x="548640" y="5669280"/>
            <a:ext cx="6537960" cy="274320"/>
          </a:xfrm>
          <a:prstGeom prst="rect">
            <a:avLst/>
          </a:prstGeom>
          <a:noFill/>
          <a:ln/>
        </p:spPr>
        <p:txBody>
          <a:bodyPr wrap="square" rtlCol="0" anchor="t"/>
          <a:lstStyle/>
          <a:p>
            <a:pPr marL="0" indent="0">
              <a:buNone/>
            </a:pPr>
            <a:r>
              <a:rPr lang="en-US" sz="1200" b="1" dirty="0">
                <a:solidFill>
                  <a:srgbClr val="2B2B2B"/>
                </a:solidFill>
                <a:latin typeface="Calibri" pitchFamily="34" charset="0"/>
                <a:ea typeface="Calibri" pitchFamily="34" charset="-122"/>
                <a:cs typeface="Calibri" pitchFamily="34" charset="-120"/>
              </a:rPr>
              <a:t>How do we know the school is following the rules correctly?</a:t>
            </a:r>
            <a:endParaRPr lang="en-US" sz="1200" dirty="0"/>
          </a:p>
        </p:txBody>
      </p:sp>
      <p:sp>
        <p:nvSpPr>
          <p:cNvPr id="17" name="Text 15"/>
          <p:cNvSpPr/>
          <p:nvPr/>
        </p:nvSpPr>
        <p:spPr>
          <a:xfrm>
            <a:off x="548640" y="5925312"/>
            <a:ext cx="6537960" cy="402336"/>
          </a:xfrm>
          <a:prstGeom prst="rect">
            <a:avLst/>
          </a:prstGeom>
          <a:noFill/>
          <a:ln/>
        </p:spPr>
        <p:txBody>
          <a:bodyPr wrap="square" rtlCol="0" anchor="t"/>
          <a:lstStyle/>
          <a:p>
            <a:pPr marL="0" indent="0">
              <a:lnSpc>
                <a:spcPct val="110000"/>
              </a:lnSpc>
              <a:buNone/>
            </a:pPr>
            <a:r>
              <a:rPr lang="en-US" sz="1050" dirty="0">
                <a:solidFill>
                  <a:srgbClr val="6B6B6B"/>
                </a:solidFill>
                <a:latin typeface="Calibri" pitchFamily="34" charset="0"/>
                <a:ea typeface="Calibri" pitchFamily="34" charset="-122"/>
                <a:cs typeface="Calibri" pitchFamily="34" charset="-120"/>
              </a:rPr>
              <a:t>Schools and colleges are inspected on this process — breaking the rules is treated as malpractice, so it's taken seriously at every stage.</a:t>
            </a:r>
            <a:endParaRPr lang="en-US" sz="1050" dirty="0"/>
          </a:p>
        </p:txBody>
      </p:sp>
      <p:sp>
        <p:nvSpPr>
          <p:cNvPr id="18" name="Shape 16"/>
          <p:cNvSpPr/>
          <p:nvPr/>
        </p:nvSpPr>
        <p:spPr>
          <a:xfrm>
            <a:off x="7360920" y="1554480"/>
            <a:ext cx="4279392" cy="4800600"/>
          </a:xfrm>
          <a:prstGeom prst="roundRect">
            <a:avLst>
              <a:gd name="adj" fmla="val 1709"/>
            </a:avLst>
          </a:prstGeom>
          <a:solidFill>
            <a:schemeClr val="bg2">
              <a:lumMod val="90000"/>
            </a:schemeClr>
          </a:solidFill>
          <a:ln/>
        </p:spPr>
        <p:txBody>
          <a:bodyPr/>
          <a:lstStyle/>
          <a:p>
            <a:endParaRPr lang="en-GB"/>
          </a:p>
        </p:txBody>
      </p:sp>
      <p:sp>
        <p:nvSpPr>
          <p:cNvPr id="19" name="Shape 17"/>
          <p:cNvSpPr/>
          <p:nvPr/>
        </p:nvSpPr>
        <p:spPr>
          <a:xfrm>
            <a:off x="7635240" y="1828800"/>
            <a:ext cx="502920" cy="502920"/>
          </a:xfrm>
          <a:prstGeom prst="ellipse">
            <a:avLst/>
          </a:prstGeom>
          <a:solidFill>
            <a:srgbClr val="CC151A"/>
          </a:solidFill>
          <a:ln/>
        </p:spPr>
        <p:txBody>
          <a:bodyPr/>
          <a:lstStyle/>
          <a:p>
            <a:endParaRPr lang="en-GB"/>
          </a:p>
        </p:txBody>
      </p:sp>
      <p:pic>
        <p:nvPicPr>
          <p:cNvPr id="20" name="Image 0" descr="/home/claude/assets/pencil.png"/>
          <p:cNvPicPr>
            <a:picLocks noChangeAspect="1"/>
          </p:cNvPicPr>
          <p:nvPr/>
        </p:nvPicPr>
        <p:blipFill>
          <a:blip r:embed="rId3"/>
          <a:stretch>
            <a:fillRect/>
          </a:stretch>
        </p:blipFill>
        <p:spPr>
          <a:xfrm>
            <a:off x="7690561" y="1884121"/>
            <a:ext cx="392278" cy="392278"/>
          </a:xfrm>
          <a:prstGeom prst="rect">
            <a:avLst/>
          </a:prstGeom>
        </p:spPr>
      </p:pic>
      <p:sp>
        <p:nvSpPr>
          <p:cNvPr id="21" name="Text 18"/>
          <p:cNvSpPr/>
          <p:nvPr/>
        </p:nvSpPr>
        <p:spPr>
          <a:xfrm>
            <a:off x="8275320" y="1847088"/>
            <a:ext cx="3090672" cy="457200"/>
          </a:xfrm>
          <a:prstGeom prst="rect">
            <a:avLst/>
          </a:prstGeom>
          <a:noFill/>
          <a:ln/>
        </p:spPr>
        <p:txBody>
          <a:bodyPr wrap="square"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Your Questions</a:t>
            </a:r>
            <a:endParaRPr lang="en-US" sz="1700" dirty="0"/>
          </a:p>
        </p:txBody>
      </p:sp>
      <p:sp>
        <p:nvSpPr>
          <p:cNvPr id="22" name="Shape 19"/>
          <p:cNvSpPr/>
          <p:nvPr/>
        </p:nvSpPr>
        <p:spPr>
          <a:xfrm>
            <a:off x="7635240" y="2606040"/>
            <a:ext cx="3730752" cy="0"/>
          </a:xfrm>
          <a:prstGeom prst="line">
            <a:avLst/>
          </a:prstGeom>
          <a:noFill/>
          <a:ln w="12700">
            <a:solidFill>
              <a:srgbClr val="555555"/>
            </a:solidFill>
            <a:prstDash val="solid"/>
          </a:ln>
        </p:spPr>
        <p:txBody>
          <a:bodyPr/>
          <a:lstStyle/>
          <a:p>
            <a:endParaRPr lang="en-GB"/>
          </a:p>
        </p:txBody>
      </p:sp>
      <p:sp>
        <p:nvSpPr>
          <p:cNvPr id="23" name="Shape 20"/>
          <p:cNvSpPr/>
          <p:nvPr/>
        </p:nvSpPr>
        <p:spPr>
          <a:xfrm>
            <a:off x="7635240" y="3209544"/>
            <a:ext cx="3730752" cy="0"/>
          </a:xfrm>
          <a:prstGeom prst="line">
            <a:avLst/>
          </a:prstGeom>
          <a:noFill/>
          <a:ln w="12700">
            <a:solidFill>
              <a:srgbClr val="555555"/>
            </a:solidFill>
            <a:prstDash val="solid"/>
          </a:ln>
        </p:spPr>
        <p:txBody>
          <a:bodyPr/>
          <a:lstStyle/>
          <a:p>
            <a:endParaRPr lang="en-GB"/>
          </a:p>
        </p:txBody>
      </p:sp>
      <p:sp>
        <p:nvSpPr>
          <p:cNvPr id="24" name="Shape 21"/>
          <p:cNvSpPr/>
          <p:nvPr/>
        </p:nvSpPr>
        <p:spPr>
          <a:xfrm>
            <a:off x="7635240" y="3813048"/>
            <a:ext cx="3730752" cy="0"/>
          </a:xfrm>
          <a:prstGeom prst="line">
            <a:avLst/>
          </a:prstGeom>
          <a:noFill/>
          <a:ln w="12700">
            <a:solidFill>
              <a:srgbClr val="555555"/>
            </a:solidFill>
            <a:prstDash val="solid"/>
          </a:ln>
        </p:spPr>
        <p:txBody>
          <a:bodyPr/>
          <a:lstStyle/>
          <a:p>
            <a:endParaRPr lang="en-GB"/>
          </a:p>
        </p:txBody>
      </p:sp>
      <p:sp>
        <p:nvSpPr>
          <p:cNvPr id="25" name="Shape 22"/>
          <p:cNvSpPr/>
          <p:nvPr/>
        </p:nvSpPr>
        <p:spPr>
          <a:xfrm>
            <a:off x="7635240" y="4416552"/>
            <a:ext cx="3730752" cy="0"/>
          </a:xfrm>
          <a:prstGeom prst="line">
            <a:avLst/>
          </a:prstGeom>
          <a:noFill/>
          <a:ln w="12700">
            <a:solidFill>
              <a:srgbClr val="555555"/>
            </a:solidFill>
            <a:prstDash val="solid"/>
          </a:ln>
        </p:spPr>
        <p:txBody>
          <a:bodyPr/>
          <a:lstStyle/>
          <a:p>
            <a:endParaRPr lang="en-GB"/>
          </a:p>
        </p:txBody>
      </p:sp>
      <p:sp>
        <p:nvSpPr>
          <p:cNvPr id="26" name="Shape 23"/>
          <p:cNvSpPr/>
          <p:nvPr/>
        </p:nvSpPr>
        <p:spPr>
          <a:xfrm>
            <a:off x="7635240" y="5020056"/>
            <a:ext cx="3730752" cy="0"/>
          </a:xfrm>
          <a:prstGeom prst="line">
            <a:avLst/>
          </a:prstGeom>
          <a:noFill/>
          <a:ln w="12700">
            <a:solidFill>
              <a:srgbClr val="555555"/>
            </a:solidFill>
            <a:prstDash val="solid"/>
          </a:ln>
        </p:spPr>
        <p:txBody>
          <a:bodyPr/>
          <a:lstStyle/>
          <a:p>
            <a:endParaRPr lang="en-GB"/>
          </a:p>
        </p:txBody>
      </p:sp>
      <p:sp>
        <p:nvSpPr>
          <p:cNvPr id="27" name="Shape 24"/>
          <p:cNvSpPr/>
          <p:nvPr/>
        </p:nvSpPr>
        <p:spPr>
          <a:xfrm>
            <a:off x="7635240" y="5623560"/>
            <a:ext cx="3730752" cy="0"/>
          </a:xfrm>
          <a:prstGeom prst="line">
            <a:avLst/>
          </a:prstGeom>
          <a:noFill/>
          <a:ln w="12700">
            <a:solidFill>
              <a:srgbClr val="555555"/>
            </a:solidFill>
            <a:prstDash val="solid"/>
          </a:ln>
        </p:spPr>
        <p:txBody>
          <a:bodyPr/>
          <a:lstStyle/>
          <a:p>
            <a:endParaRPr lang="en-GB"/>
          </a:p>
        </p:txBody>
      </p:sp>
      <p:sp>
        <p:nvSpPr>
          <p:cNvPr id="28" name="Text 25"/>
          <p:cNvSpPr/>
          <p:nvPr/>
        </p:nvSpPr>
        <p:spPr>
          <a:xfrm>
            <a:off x="457200" y="6528816"/>
            <a:ext cx="8686800" cy="274320"/>
          </a:xfrm>
          <a:prstGeom prst="rect">
            <a:avLst/>
          </a:prstGeom>
          <a:noFill/>
          <a:ln/>
        </p:spPr>
        <p:txBody>
          <a:bodyPr wrap="square" rtlCol="0" anchor="ctr"/>
          <a:lstStyle/>
          <a:p>
            <a:pPr marL="0" indent="0" algn="l">
              <a:buNone/>
            </a:pPr>
            <a:r>
              <a:rPr lang="en-US" sz="900" dirty="0">
                <a:solidFill>
                  <a:srgbClr val="6B6B6B"/>
                </a:solidFill>
                <a:latin typeface="Calibri" pitchFamily="34" charset="0"/>
                <a:ea typeface="Calibri" pitchFamily="34" charset="-122"/>
                <a:cs typeface="Calibri" pitchFamily="34" charset="-120"/>
              </a:rPr>
              <a:t>Tavistock College  ·  Exam Access Arrangements for Parents &amp; Carers</a:t>
            </a:r>
            <a:endParaRPr lang="en-US" sz="900" dirty="0"/>
          </a:p>
        </p:txBody>
      </p:sp>
      <p:sp>
        <p:nvSpPr>
          <p:cNvPr id="29" name="Text 26"/>
          <p:cNvSpPr/>
          <p:nvPr/>
        </p:nvSpPr>
        <p:spPr>
          <a:xfrm>
            <a:off x="10332720" y="6528816"/>
            <a:ext cx="1371600" cy="27432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10515600" cy="640080"/>
          </a:xfrm>
          <a:prstGeom prst="rect">
            <a:avLst/>
          </a:prstGeom>
          <a:noFill/>
          <a:ln/>
        </p:spPr>
        <p:txBody>
          <a:bodyPr wrap="square" rtlCol="0" anchor="ctr"/>
          <a:lstStyle/>
          <a:p>
            <a:pPr marL="0" indent="0">
              <a:buNone/>
            </a:pPr>
            <a:r>
              <a:rPr lang="en-US" sz="3200" b="1" dirty="0">
                <a:solidFill>
                  <a:srgbClr val="2B2B2B"/>
                </a:solidFill>
                <a:latin typeface="Cambria" pitchFamily="34" charset="0"/>
                <a:ea typeface="Cambria" pitchFamily="34" charset="-122"/>
                <a:cs typeface="Cambria" pitchFamily="34" charset="-120"/>
              </a:rPr>
              <a:t>Who to Contact</a:t>
            </a:r>
            <a:endParaRPr lang="en-US" sz="3200" dirty="0"/>
          </a:p>
        </p:txBody>
      </p:sp>
      <p:sp>
        <p:nvSpPr>
          <p:cNvPr id="3" name="Text 1"/>
          <p:cNvSpPr/>
          <p:nvPr/>
        </p:nvSpPr>
        <p:spPr>
          <a:xfrm>
            <a:off x="548640" y="1051560"/>
            <a:ext cx="10515600" cy="365760"/>
          </a:xfrm>
          <a:prstGeom prst="rect">
            <a:avLst/>
          </a:prstGeom>
          <a:noFill/>
          <a:ln/>
        </p:spPr>
        <p:txBody>
          <a:bodyPr wrap="square" rtlCol="0" anchor="ctr"/>
          <a:lstStyle/>
          <a:p>
            <a:pPr marL="0" indent="0">
              <a:buNone/>
            </a:pPr>
            <a:r>
              <a:rPr lang="en-US" sz="1450" dirty="0">
                <a:solidFill>
                  <a:srgbClr val="6B6B6B"/>
                </a:solidFill>
                <a:latin typeface="Calibri" pitchFamily="34" charset="0"/>
                <a:ea typeface="Calibri" pitchFamily="34" charset="-122"/>
                <a:cs typeface="Calibri" pitchFamily="34" charset="-120"/>
              </a:rPr>
              <a:t>Questions about your child's access arrangements? Get in touch.</a:t>
            </a:r>
            <a:endParaRPr lang="en-US" sz="1450" dirty="0"/>
          </a:p>
        </p:txBody>
      </p:sp>
      <p:sp>
        <p:nvSpPr>
          <p:cNvPr id="4" name="Shape 2"/>
          <p:cNvSpPr/>
          <p:nvPr/>
        </p:nvSpPr>
        <p:spPr>
          <a:xfrm>
            <a:off x="588264" y="1828800"/>
            <a:ext cx="3337560" cy="3017520"/>
          </a:xfrm>
          <a:prstGeom prst="roundRect">
            <a:avLst>
              <a:gd name="adj" fmla="val 3030"/>
            </a:avLst>
          </a:prstGeom>
          <a:solidFill>
            <a:schemeClr val="bg2">
              <a:lumMod val="90000"/>
            </a:schemeClr>
          </a:solidFill>
          <a:ln/>
        </p:spPr>
        <p:txBody>
          <a:bodyPr/>
          <a:lstStyle/>
          <a:p>
            <a:endParaRPr lang="en-GB"/>
          </a:p>
        </p:txBody>
      </p:sp>
      <p:sp>
        <p:nvSpPr>
          <p:cNvPr id="5" name="Shape 3"/>
          <p:cNvSpPr/>
          <p:nvPr/>
        </p:nvSpPr>
        <p:spPr>
          <a:xfrm>
            <a:off x="1815084" y="2240280"/>
            <a:ext cx="804672" cy="804672"/>
          </a:xfrm>
          <a:prstGeom prst="ellipse">
            <a:avLst/>
          </a:prstGeom>
          <a:solidFill>
            <a:srgbClr val="CC151A"/>
          </a:solidFill>
          <a:ln/>
        </p:spPr>
        <p:txBody>
          <a:bodyPr/>
          <a:lstStyle/>
          <a:p>
            <a:endParaRPr lang="en-GB"/>
          </a:p>
        </p:txBody>
      </p:sp>
      <p:pic>
        <p:nvPicPr>
          <p:cNvPr id="6" name="Image 0" descr="/home/claude/assets/teacher.png"/>
          <p:cNvPicPr>
            <a:picLocks noChangeAspect="1"/>
          </p:cNvPicPr>
          <p:nvPr/>
        </p:nvPicPr>
        <p:blipFill>
          <a:blip r:embed="rId3"/>
          <a:stretch>
            <a:fillRect/>
          </a:stretch>
        </p:blipFill>
        <p:spPr>
          <a:xfrm>
            <a:off x="1903598" y="2328794"/>
            <a:ext cx="627644" cy="627644"/>
          </a:xfrm>
          <a:prstGeom prst="rect">
            <a:avLst/>
          </a:prstGeom>
        </p:spPr>
      </p:pic>
      <p:sp>
        <p:nvSpPr>
          <p:cNvPr id="7" name="Text 4"/>
          <p:cNvSpPr/>
          <p:nvPr/>
        </p:nvSpPr>
        <p:spPr>
          <a:xfrm>
            <a:off x="731520" y="3246120"/>
            <a:ext cx="2971800" cy="457200"/>
          </a:xfrm>
          <a:prstGeom prst="rect">
            <a:avLst/>
          </a:prstGeom>
          <a:noFill/>
          <a:ln/>
        </p:spPr>
        <p:txBody>
          <a:bodyPr wrap="square" rtlCol="0" anchor="ctr"/>
          <a:lstStyle/>
          <a:p>
            <a:pPr marL="0" indent="0" algn="ctr">
              <a:buNone/>
            </a:pPr>
            <a:r>
              <a:rPr lang="en-US" sz="1700" b="1" dirty="0">
                <a:latin typeface="Cambria" pitchFamily="34" charset="0"/>
                <a:ea typeface="Cambria" pitchFamily="34" charset="-122"/>
                <a:cs typeface="Cambria" pitchFamily="34" charset="-120"/>
              </a:rPr>
              <a:t>Sophie Champion</a:t>
            </a:r>
            <a:endParaRPr lang="en-US" sz="1700" dirty="0"/>
          </a:p>
        </p:txBody>
      </p:sp>
      <p:sp>
        <p:nvSpPr>
          <p:cNvPr id="8" name="Text 5"/>
          <p:cNvSpPr/>
          <p:nvPr/>
        </p:nvSpPr>
        <p:spPr>
          <a:xfrm>
            <a:off x="731520" y="3703320"/>
            <a:ext cx="2971800" cy="731520"/>
          </a:xfrm>
          <a:prstGeom prst="rect">
            <a:avLst/>
          </a:prstGeom>
          <a:noFill/>
          <a:ln/>
        </p:spPr>
        <p:txBody>
          <a:bodyPr wrap="square" rtlCol="0" anchor="t"/>
          <a:lstStyle/>
          <a:p>
            <a:pPr marL="0" indent="0" algn="ctr">
              <a:buNone/>
            </a:pPr>
            <a:r>
              <a:rPr lang="en-US" sz="1300" dirty="0">
                <a:latin typeface="Calibri" pitchFamily="34" charset="0"/>
                <a:ea typeface="Calibri" pitchFamily="34" charset="-122"/>
                <a:cs typeface="Calibri" pitchFamily="34" charset="-120"/>
              </a:rPr>
              <a:t>SENCO</a:t>
            </a:r>
            <a:endParaRPr lang="en-US" sz="1300" dirty="0"/>
          </a:p>
        </p:txBody>
      </p:sp>
      <p:sp>
        <p:nvSpPr>
          <p:cNvPr id="9" name="Shape 6"/>
          <p:cNvSpPr/>
          <p:nvPr/>
        </p:nvSpPr>
        <p:spPr>
          <a:xfrm>
            <a:off x="4274820" y="1838425"/>
            <a:ext cx="3337560" cy="3017520"/>
          </a:xfrm>
          <a:prstGeom prst="roundRect">
            <a:avLst>
              <a:gd name="adj" fmla="val 3030"/>
            </a:avLst>
          </a:prstGeom>
          <a:solidFill>
            <a:schemeClr val="bg2">
              <a:lumMod val="90000"/>
            </a:schemeClr>
          </a:solidFill>
          <a:ln/>
        </p:spPr>
        <p:txBody>
          <a:bodyPr/>
          <a:lstStyle/>
          <a:p>
            <a:endParaRPr lang="en-GB"/>
          </a:p>
        </p:txBody>
      </p:sp>
      <p:sp>
        <p:nvSpPr>
          <p:cNvPr id="10" name="Shape 7"/>
          <p:cNvSpPr/>
          <p:nvPr/>
        </p:nvSpPr>
        <p:spPr>
          <a:xfrm>
            <a:off x="5472684" y="2240280"/>
            <a:ext cx="804672" cy="804672"/>
          </a:xfrm>
          <a:prstGeom prst="ellipse">
            <a:avLst/>
          </a:prstGeom>
          <a:solidFill>
            <a:srgbClr val="CC151A"/>
          </a:solidFill>
          <a:ln/>
        </p:spPr>
        <p:txBody>
          <a:bodyPr/>
          <a:lstStyle/>
          <a:p>
            <a:endParaRPr lang="en-GB"/>
          </a:p>
        </p:txBody>
      </p:sp>
      <p:pic>
        <p:nvPicPr>
          <p:cNvPr id="11" name="Image 1" descr="/home/claude/assets/school.png"/>
          <p:cNvPicPr>
            <a:picLocks noChangeAspect="1"/>
          </p:cNvPicPr>
          <p:nvPr/>
        </p:nvPicPr>
        <p:blipFill>
          <a:blip r:embed="rId4"/>
          <a:stretch>
            <a:fillRect/>
          </a:stretch>
        </p:blipFill>
        <p:spPr>
          <a:xfrm>
            <a:off x="5561198" y="2328794"/>
            <a:ext cx="627644" cy="627644"/>
          </a:xfrm>
          <a:prstGeom prst="rect">
            <a:avLst/>
          </a:prstGeom>
        </p:spPr>
      </p:pic>
      <p:sp>
        <p:nvSpPr>
          <p:cNvPr id="12" name="Text 8"/>
          <p:cNvSpPr/>
          <p:nvPr/>
        </p:nvSpPr>
        <p:spPr>
          <a:xfrm>
            <a:off x="4389120" y="3246120"/>
            <a:ext cx="2971800" cy="457200"/>
          </a:xfrm>
          <a:prstGeom prst="rect">
            <a:avLst/>
          </a:prstGeom>
          <a:noFill/>
          <a:ln/>
        </p:spPr>
        <p:txBody>
          <a:bodyPr wrap="square" rtlCol="0" anchor="ctr"/>
          <a:lstStyle/>
          <a:p>
            <a:pPr marL="0" indent="0" algn="ctr">
              <a:buNone/>
            </a:pPr>
            <a:r>
              <a:rPr lang="en-US" sz="1700" b="1" dirty="0">
                <a:latin typeface="Cambria" pitchFamily="34" charset="0"/>
                <a:ea typeface="Cambria" pitchFamily="34" charset="-122"/>
              </a:rPr>
              <a:t>Joanne Solman</a:t>
            </a:r>
            <a:endParaRPr lang="en-US" sz="1700" dirty="0"/>
          </a:p>
        </p:txBody>
      </p:sp>
      <p:sp>
        <p:nvSpPr>
          <p:cNvPr id="13" name="Text 9"/>
          <p:cNvSpPr/>
          <p:nvPr/>
        </p:nvSpPr>
        <p:spPr>
          <a:xfrm>
            <a:off x="4389120" y="3703320"/>
            <a:ext cx="2971800" cy="731520"/>
          </a:xfrm>
          <a:prstGeom prst="rect">
            <a:avLst/>
          </a:prstGeom>
          <a:noFill/>
          <a:ln/>
        </p:spPr>
        <p:txBody>
          <a:bodyPr wrap="square" rtlCol="0" anchor="t"/>
          <a:lstStyle/>
          <a:p>
            <a:pPr marL="0" indent="0" algn="ctr">
              <a:buNone/>
            </a:pPr>
            <a:r>
              <a:rPr lang="en-US" sz="1300" dirty="0">
                <a:latin typeface="Calibri" pitchFamily="34" charset="0"/>
                <a:ea typeface="Calibri" pitchFamily="34" charset="-122"/>
                <a:cs typeface="Calibri" pitchFamily="34" charset="-120"/>
              </a:rPr>
              <a:t>Vice Principal</a:t>
            </a:r>
            <a:endParaRPr lang="en-US" sz="1300" dirty="0"/>
          </a:p>
        </p:txBody>
      </p:sp>
      <p:sp>
        <p:nvSpPr>
          <p:cNvPr id="14" name="Shape 10"/>
          <p:cNvSpPr/>
          <p:nvPr/>
        </p:nvSpPr>
        <p:spPr>
          <a:xfrm>
            <a:off x="7863840" y="1828800"/>
            <a:ext cx="3337560" cy="3017520"/>
          </a:xfrm>
          <a:prstGeom prst="roundRect">
            <a:avLst>
              <a:gd name="adj" fmla="val 3030"/>
            </a:avLst>
          </a:prstGeom>
          <a:solidFill>
            <a:schemeClr val="bg2">
              <a:lumMod val="90000"/>
            </a:schemeClr>
          </a:solidFill>
          <a:ln/>
        </p:spPr>
        <p:txBody>
          <a:bodyPr/>
          <a:lstStyle/>
          <a:p>
            <a:endParaRPr lang="en-GB"/>
          </a:p>
        </p:txBody>
      </p:sp>
      <p:sp>
        <p:nvSpPr>
          <p:cNvPr id="15" name="Shape 11"/>
          <p:cNvSpPr/>
          <p:nvPr/>
        </p:nvSpPr>
        <p:spPr>
          <a:xfrm>
            <a:off x="9130284" y="2240280"/>
            <a:ext cx="804672" cy="804672"/>
          </a:xfrm>
          <a:prstGeom prst="ellipse">
            <a:avLst/>
          </a:prstGeom>
          <a:solidFill>
            <a:srgbClr val="CC151A"/>
          </a:solidFill>
          <a:ln/>
        </p:spPr>
        <p:txBody>
          <a:bodyPr/>
          <a:lstStyle/>
          <a:p>
            <a:endParaRPr lang="en-GB"/>
          </a:p>
        </p:txBody>
      </p:sp>
      <p:pic>
        <p:nvPicPr>
          <p:cNvPr id="16" name="Image 2" descr="/home/claude/assets/file.png"/>
          <p:cNvPicPr>
            <a:picLocks noChangeAspect="1"/>
          </p:cNvPicPr>
          <p:nvPr/>
        </p:nvPicPr>
        <p:blipFill>
          <a:blip r:embed="rId5"/>
          <a:stretch>
            <a:fillRect/>
          </a:stretch>
        </p:blipFill>
        <p:spPr>
          <a:xfrm>
            <a:off x="9218798" y="2328794"/>
            <a:ext cx="627644" cy="627644"/>
          </a:xfrm>
          <a:prstGeom prst="rect">
            <a:avLst/>
          </a:prstGeom>
        </p:spPr>
      </p:pic>
      <p:sp>
        <p:nvSpPr>
          <p:cNvPr id="17" name="Text 12"/>
          <p:cNvSpPr/>
          <p:nvPr/>
        </p:nvSpPr>
        <p:spPr>
          <a:xfrm>
            <a:off x="8046720" y="3246120"/>
            <a:ext cx="2971800" cy="457200"/>
          </a:xfrm>
          <a:prstGeom prst="rect">
            <a:avLst/>
          </a:prstGeom>
          <a:noFill/>
          <a:ln/>
        </p:spPr>
        <p:txBody>
          <a:bodyPr wrap="square" rtlCol="0" anchor="ctr"/>
          <a:lstStyle/>
          <a:p>
            <a:pPr marL="0" indent="0" algn="ctr">
              <a:buNone/>
            </a:pPr>
            <a:r>
              <a:rPr lang="en-US" sz="1700" b="1" dirty="0">
                <a:latin typeface="Cambria" pitchFamily="34" charset="0"/>
                <a:ea typeface="Cambria" pitchFamily="34" charset="-122"/>
                <a:cs typeface="Cambria" pitchFamily="34" charset="-120"/>
              </a:rPr>
              <a:t>Abii Roberts</a:t>
            </a:r>
            <a:endParaRPr lang="en-US" sz="1700" dirty="0"/>
          </a:p>
        </p:txBody>
      </p:sp>
      <p:sp>
        <p:nvSpPr>
          <p:cNvPr id="18" name="Text 13"/>
          <p:cNvSpPr/>
          <p:nvPr/>
        </p:nvSpPr>
        <p:spPr>
          <a:xfrm>
            <a:off x="8046720" y="3703320"/>
            <a:ext cx="2971800" cy="731520"/>
          </a:xfrm>
          <a:prstGeom prst="rect">
            <a:avLst/>
          </a:prstGeom>
          <a:noFill/>
          <a:ln/>
        </p:spPr>
        <p:txBody>
          <a:bodyPr wrap="square" rtlCol="0" anchor="t"/>
          <a:lstStyle/>
          <a:p>
            <a:pPr marL="0" indent="0" algn="ctr">
              <a:buNone/>
            </a:pPr>
            <a:r>
              <a:rPr lang="en-US" sz="1300" dirty="0">
                <a:latin typeface="Calibri" pitchFamily="34" charset="0"/>
                <a:ea typeface="Calibri" pitchFamily="34" charset="-122"/>
                <a:cs typeface="Calibri" pitchFamily="34" charset="-120"/>
              </a:rPr>
              <a:t>EAAs Administrator</a:t>
            </a:r>
            <a:endParaRPr lang="en-US" sz="1300" dirty="0"/>
          </a:p>
        </p:txBody>
      </p:sp>
      <p:sp>
        <p:nvSpPr>
          <p:cNvPr id="19" name="Text 14"/>
          <p:cNvSpPr/>
          <p:nvPr/>
        </p:nvSpPr>
        <p:spPr>
          <a:xfrm>
            <a:off x="548640" y="5120640"/>
            <a:ext cx="10607040" cy="365760"/>
          </a:xfrm>
          <a:prstGeom prst="rect">
            <a:avLst/>
          </a:prstGeom>
          <a:noFill/>
          <a:ln/>
        </p:spPr>
        <p:txBody>
          <a:bodyPr wrap="square" rtlCol="0" anchor="ctr"/>
          <a:lstStyle/>
          <a:p>
            <a:pPr marL="0" indent="0" algn="ctr">
              <a:buNone/>
            </a:pPr>
            <a:r>
              <a:rPr lang="en-US" sz="1250" i="1" dirty="0">
                <a:solidFill>
                  <a:srgbClr val="6B6B6B"/>
                </a:solidFill>
                <a:latin typeface="Calibri" pitchFamily="34" charset="0"/>
                <a:ea typeface="Calibri" pitchFamily="34" charset="-122"/>
                <a:cs typeface="Calibri" pitchFamily="34" charset="-120"/>
              </a:rPr>
              <a:t>For general queries, please contact the school office in the first instance.</a:t>
            </a:r>
            <a:endParaRPr lang="en-US" sz="1250" dirty="0"/>
          </a:p>
        </p:txBody>
      </p:sp>
      <p:sp>
        <p:nvSpPr>
          <p:cNvPr id="20" name="Text 15"/>
          <p:cNvSpPr/>
          <p:nvPr/>
        </p:nvSpPr>
        <p:spPr>
          <a:xfrm>
            <a:off x="457200" y="6528816"/>
            <a:ext cx="8686800" cy="274320"/>
          </a:xfrm>
          <a:prstGeom prst="rect">
            <a:avLst/>
          </a:prstGeom>
          <a:noFill/>
          <a:ln/>
        </p:spPr>
        <p:txBody>
          <a:bodyPr wrap="square" rtlCol="0" anchor="ctr"/>
          <a:lstStyle/>
          <a:p>
            <a:pPr marL="0" indent="0" algn="l">
              <a:buNone/>
            </a:pPr>
            <a:r>
              <a:rPr lang="en-US" sz="900" dirty="0">
                <a:solidFill>
                  <a:srgbClr val="6B6B6B"/>
                </a:solidFill>
                <a:latin typeface="Calibri" pitchFamily="34" charset="0"/>
                <a:ea typeface="Calibri" pitchFamily="34" charset="-122"/>
                <a:cs typeface="Calibri" pitchFamily="34" charset="-120"/>
              </a:rPr>
              <a:t>Tavistock College  ·  Exam Access Arrangements for Parents &amp; Carers</a:t>
            </a:r>
            <a:endParaRPr lang="en-US" sz="900" dirty="0"/>
          </a:p>
        </p:txBody>
      </p:sp>
      <p:sp>
        <p:nvSpPr>
          <p:cNvPr id="21" name="Text 16"/>
          <p:cNvSpPr/>
          <p:nvPr/>
        </p:nvSpPr>
        <p:spPr>
          <a:xfrm>
            <a:off x="10332720" y="6528816"/>
            <a:ext cx="1371600" cy="274320"/>
          </a:xfrm>
          <a:prstGeom prst="rect">
            <a:avLst/>
          </a:prstGeom>
          <a:noFill/>
          <a:ln/>
        </p:spPr>
        <p:txBody>
          <a:bodyPr wrap="square" rtlCol="0" anchor="ctr"/>
          <a:lstStyle/>
          <a:p>
            <a:pPr marL="0" indent="0" algn="r">
              <a:buNone/>
            </a:pPr>
            <a:r>
              <a:rPr lang="en-US" sz="900" dirty="0">
                <a:solidFill>
                  <a:srgbClr val="6B6B6B"/>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home/claude/assets/logo.png"/>
          <p:cNvPicPr>
            <a:picLocks noChangeAspect="1"/>
          </p:cNvPicPr>
          <p:nvPr/>
        </p:nvPicPr>
        <p:blipFill>
          <a:blip r:embed="rId3"/>
          <a:stretch>
            <a:fillRect/>
          </a:stretch>
        </p:blipFill>
        <p:spPr>
          <a:xfrm>
            <a:off x="5367528" y="822960"/>
            <a:ext cx="1463040" cy="1463040"/>
          </a:xfrm>
          <a:prstGeom prst="rect">
            <a:avLst/>
          </a:prstGeom>
        </p:spPr>
      </p:pic>
      <p:sp>
        <p:nvSpPr>
          <p:cNvPr id="3" name="Text 0"/>
          <p:cNvSpPr/>
          <p:nvPr/>
        </p:nvSpPr>
        <p:spPr>
          <a:xfrm>
            <a:off x="548640" y="2606040"/>
            <a:ext cx="11064240" cy="914400"/>
          </a:xfrm>
          <a:prstGeom prst="rect">
            <a:avLst/>
          </a:prstGeom>
          <a:noFill/>
          <a:ln/>
        </p:spPr>
        <p:txBody>
          <a:bodyPr wrap="square" rtlCol="0" anchor="ctr"/>
          <a:lstStyle/>
          <a:p>
            <a:pPr marL="0" indent="0" algn="ctr">
              <a:buNone/>
            </a:pPr>
            <a:r>
              <a:rPr lang="en-US" sz="4000" b="1" dirty="0">
                <a:latin typeface="Cambria" pitchFamily="34" charset="0"/>
                <a:ea typeface="Cambria" pitchFamily="34" charset="-122"/>
                <a:cs typeface="Cambria" pitchFamily="34" charset="-120"/>
              </a:rPr>
              <a:t>Any Questions?</a:t>
            </a:r>
            <a:endParaRPr lang="en-US" sz="4000" dirty="0"/>
          </a:p>
        </p:txBody>
      </p:sp>
      <p:sp>
        <p:nvSpPr>
          <p:cNvPr id="4" name="Text 1"/>
          <p:cNvSpPr/>
          <p:nvPr/>
        </p:nvSpPr>
        <p:spPr>
          <a:xfrm>
            <a:off x="548640" y="3520440"/>
            <a:ext cx="11064240" cy="548640"/>
          </a:xfrm>
          <a:prstGeom prst="rect">
            <a:avLst/>
          </a:prstGeom>
          <a:noFill/>
          <a:ln/>
        </p:spPr>
        <p:txBody>
          <a:bodyPr wrap="square" rtlCol="0" anchor="ctr"/>
          <a:lstStyle/>
          <a:p>
            <a:pPr marL="0" indent="0" algn="ctr">
              <a:buNone/>
            </a:pPr>
            <a:r>
              <a:rPr lang="en-US" sz="1600" dirty="0">
                <a:latin typeface="Calibri" pitchFamily="34" charset="0"/>
                <a:ea typeface="Calibri" pitchFamily="34" charset="-122"/>
                <a:cs typeface="Calibri" pitchFamily="34" charset="-120"/>
              </a:rPr>
              <a:t>Thank you for supporting your child through this process.</a:t>
            </a:r>
            <a:endParaRPr lang="en-US" sz="1600" dirty="0"/>
          </a:p>
        </p:txBody>
      </p:sp>
      <p:sp>
        <p:nvSpPr>
          <p:cNvPr id="5" name="Shape 2"/>
          <p:cNvSpPr/>
          <p:nvPr/>
        </p:nvSpPr>
        <p:spPr>
          <a:xfrm>
            <a:off x="5458968" y="4206240"/>
            <a:ext cx="1280160" cy="0"/>
          </a:xfrm>
          <a:prstGeom prst="line">
            <a:avLst/>
          </a:prstGeom>
          <a:noFill/>
          <a:ln w="31750">
            <a:solidFill>
              <a:srgbClr val="CC151A"/>
            </a:solidFill>
            <a:prstDash val="solid"/>
          </a:ln>
        </p:spPr>
        <p:txBody>
          <a:bodyPr/>
          <a:lstStyle/>
          <a:p>
            <a:endParaRPr lang="en-GB"/>
          </a:p>
        </p:txBody>
      </p:sp>
      <p:sp>
        <p:nvSpPr>
          <p:cNvPr id="6" name="Text 3"/>
          <p:cNvSpPr/>
          <p:nvPr/>
        </p:nvSpPr>
        <p:spPr>
          <a:xfrm>
            <a:off x="548640" y="4389120"/>
            <a:ext cx="11064240" cy="365760"/>
          </a:xfrm>
          <a:prstGeom prst="rect">
            <a:avLst/>
          </a:prstGeom>
          <a:noFill/>
          <a:ln/>
        </p:spPr>
        <p:txBody>
          <a:bodyPr wrap="square" rtlCol="0" anchor="ctr"/>
          <a:lstStyle/>
          <a:p>
            <a:pPr marL="0" indent="0" algn="ctr">
              <a:buNone/>
            </a:pPr>
            <a:r>
              <a:rPr lang="en-US" sz="1250" dirty="0">
                <a:latin typeface="Calibri" pitchFamily="34" charset="0"/>
                <a:ea typeface="Calibri" pitchFamily="34" charset="-122"/>
                <a:cs typeface="Calibri" pitchFamily="34" charset="-120"/>
              </a:rPr>
              <a:t>Tavistock College  ·  Exam Access Arrangements for Parents &amp; Carers</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1774</Words>
  <Application>Microsoft Office PowerPoint</Application>
  <PresentationFormat>Widescreen</PresentationFormat>
  <Paragraphs>180</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Sophie Champion</cp:lastModifiedBy>
  <cp:revision>2</cp:revision>
  <dcterms:created xsi:type="dcterms:W3CDTF">2026-09-16T06:59:52Z</dcterms:created>
  <dcterms:modified xsi:type="dcterms:W3CDTF">2026-09-16T07:06:03Z</dcterms:modified>
</cp:coreProperties>
</file>