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9472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seconds. Welcome, who you are, and the one-line promise: by the end of this you will know the dates, what to buy, and what to do at home. Then move on.
ADD: the date of the evening itself if you want it on screen.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This is the slide parents photograph — pause on it and say so.
Dates confirmed by SJTHOMAS: Paper 1 Friday 14 May 2027, Paper 2 Thursday 27 May 2027, Paper 3 Monday 14 June 2027. Worth a final check against the published Edexcel timetable nearer the time.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The point of this slide is urgency: the first mock is weeks away, not months.
Mocks w/c Monday 12 October 2026 and w/c Monday 22 February 2027. Adjust 'that is this month' if you are presenting outside September.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 seconds. Walk the diagram left to right: the row of numbers is the whole grade scale, the red bar is what Foundation can award, the brown bar is what Higher can award, and the gap between the dashed lines is where they overlap.
The single most useful thing you can say is the U on Higher: below the safety net there is no grade 2 or 1, it is unclassified. That is what makes a wrong Higher entry expensive, and it is what parents of borderline students need to hear.
The red band answers the question you would otherwise be asked all evening. Read the class list aloud rather than just leaving it on screen.
The diagram follows Ofqual's illustration of tiering in GCSE mathematics (2013 technical consultation), redrawn in college branding.
CHECK BEFORE USE: confirm the Higher-tier class list is still Y1-Y4, and that 'every other class is Foundation' is accurate - I have inferred that from the four classes you named, not been told it.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Hold up the actual calculator if you have one. The QR code goes straight to the Casio on Amazon.
CHECK BEFORE USE: if the school sells calculators or sets, say the price and where — that is more useful to parents than a QR code, and it should replace it.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This is where parents start paying closer attention, because it is the first thing they can act on.
The paper coming home is the whole point of this slide — it is the one piece of evidence a parent can physically pick up, unlike anything on a screen. Say so.
CHECK BEFORE USE: confirm the hand-out day and the return day so parents know when to expect a paper.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minute. The tier point is the one that saves parents money — make it explicitly.
CHECK BEFORE USE: the two QR codes are the ones from your original deck and go to Amazon listings. Swap them if the department recommends a supplier.</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Do NOT demonstrate these live or walk through screenshots — that was eleven slides in the original and parents will not remember a website tour in September. Say what each one is FOR, in one sentence, and move on. The next slide has two short clips that do the showing for you.</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90 seconds MAXIMUM. Click each clip, let it run, talk over it — do not watch it in silence with the room.
The Sparx clip is 23 seconds and can run in full. The YouTube clip is 1 minute 39 — too long. Play roughly the first 30 seconds and stop it. To trim it permanently: click the video, Playback tab, Trim Video.
Both clips have been re-encoded to H.264 so they play on any Windows machine. The original YouTube clip was HEVC, which many school PCs cannot open without an extra codec from the Microsoft Store.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 the longest slide, deliberately. This is the only part of the evening parents can act on tonight, and it is the part your original deck was missing.
If you are short of time, cut anything else before you cut this.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then leave it up for the whole of questions. Say 'take a photo' out loud and then actually stop talking for five seconds so people can.
CONSIDER: print this as an A5 handout. A photo gets lost in a camera roll; a bit of paper ends up on the fridge.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2.mp4"/><Relationship Id="rId7" Type="http://schemas.openxmlformats.org/officeDocument/2006/relationships/image" Target="../media/image1.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notesSlide" Target="../notesSlides/notesSlide9.xml"/><Relationship Id="rId5" Type="http://schemas.openxmlformats.org/officeDocument/2006/relationships/slideLayout" Target="../slideLayouts/slideLayout1.xml"/><Relationship Id="rId4" Type="http://schemas.openxmlformats.org/officeDocument/2006/relationships/video" Target="../media/media2.mp4"/><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3"/>
          <a:stretch>
            <a:fillRect/>
          </a:stretch>
        </p:blipFill>
        <p:spPr>
          <a:xfrm>
            <a:off x="5394960" y="1051560"/>
            <a:ext cx="1371600" cy="1371600"/>
          </a:xfrm>
          <a:prstGeom prst="rect">
            <a:avLst/>
          </a:prstGeom>
        </p:spPr>
      </p:pic>
      <p:sp>
        <p:nvSpPr>
          <p:cNvPr id="3" name="Text 0"/>
          <p:cNvSpPr txBox="1"/>
          <p:nvPr/>
        </p:nvSpPr>
        <p:spPr>
          <a:xfrm>
            <a:off x="914400" y="2697480"/>
            <a:ext cx="10332720" cy="777240"/>
          </a:xfrm>
          <a:prstGeom prst="rect">
            <a:avLst/>
          </a:prstGeom>
          <a:noFill/>
          <a:ln/>
        </p:spPr>
        <p:txBody>
          <a:bodyPr wrap="square" lIns="0" tIns="0" rIns="0" bIns="0" rtlCol="0" anchor="ctr"/>
          <a:lstStyle/>
          <a:p>
            <a:pPr marL="0" indent="0" algn="ctr">
              <a:buNone/>
            </a:pPr>
            <a:r>
              <a:rPr lang="en-US" sz="4000" b="1" dirty="0">
                <a:solidFill>
                  <a:srgbClr val="7F423C"/>
                </a:solidFill>
                <a:latin typeface="Century Gothic" pitchFamily="34" charset="0"/>
                <a:ea typeface="Century Gothic" pitchFamily="34" charset="-122"/>
                <a:cs typeface="Century Gothic" pitchFamily="34" charset="-120"/>
              </a:rPr>
              <a:t>Year 11 GCSE Mathematics</a:t>
            </a:r>
            <a:endParaRPr lang="en-US" sz="4000" dirty="0"/>
          </a:p>
        </p:txBody>
      </p:sp>
      <p:sp>
        <p:nvSpPr>
          <p:cNvPr id="4" name="Text 1"/>
          <p:cNvSpPr txBox="1"/>
          <p:nvPr/>
        </p:nvSpPr>
        <p:spPr>
          <a:xfrm>
            <a:off x="914400" y="3456432"/>
            <a:ext cx="10332720" cy="548640"/>
          </a:xfrm>
          <a:prstGeom prst="rect">
            <a:avLst/>
          </a:prstGeom>
          <a:noFill/>
          <a:ln/>
        </p:spPr>
        <p:txBody>
          <a:bodyPr wrap="square" lIns="0" tIns="0" rIns="0" bIns="0" rtlCol="0" anchor="ctr"/>
          <a:lstStyle/>
          <a:p>
            <a:pPr marL="0" indent="0" algn="ctr">
              <a:buNone/>
            </a:pPr>
            <a:r>
              <a:rPr lang="en-US" sz="2700" dirty="0">
                <a:solidFill>
                  <a:srgbClr val="CD0506"/>
                </a:solidFill>
                <a:latin typeface="Century Gothic" pitchFamily="34" charset="0"/>
                <a:ea typeface="Century Gothic" pitchFamily="34" charset="-122"/>
                <a:cs typeface="Century Gothic" pitchFamily="34" charset="-120"/>
              </a:rPr>
              <a:t>Information Evening</a:t>
            </a:r>
            <a:endParaRPr lang="en-US" sz="2700" dirty="0"/>
          </a:p>
        </p:txBody>
      </p:sp>
      <p:sp>
        <p:nvSpPr>
          <p:cNvPr id="5" name="Text 2"/>
          <p:cNvSpPr txBox="1"/>
          <p:nvPr/>
        </p:nvSpPr>
        <p:spPr>
          <a:xfrm>
            <a:off x="914400" y="4315968"/>
            <a:ext cx="10332720" cy="457200"/>
          </a:xfrm>
          <a:prstGeom prst="rect">
            <a:avLst/>
          </a:prstGeom>
          <a:noFill/>
          <a:ln/>
        </p:spPr>
        <p:txBody>
          <a:bodyPr wrap="square" lIns="0" tIns="0" rIns="0" bIns="0" rtlCol="0" anchor="ctr"/>
          <a:lstStyle/>
          <a:p>
            <a:pPr marL="0" indent="0" algn="ctr">
              <a:buNone/>
            </a:pPr>
            <a:r>
              <a:rPr lang="en-US" sz="1500" dirty="0">
                <a:solidFill>
                  <a:srgbClr val="6E5B58"/>
                </a:solidFill>
                <a:latin typeface="Century Gothic" pitchFamily="34" charset="0"/>
                <a:ea typeface="Century Gothic" pitchFamily="34" charset="-122"/>
                <a:cs typeface="Century Gothic" pitchFamily="34" charset="-120"/>
              </a:rPr>
              <a:t>Exam dates  ·  Equipment  ·  Homework  ·  Revision  ·  How to help at home</a:t>
            </a:r>
            <a:endParaRPr lang="en-US" sz="1500" dirty="0"/>
          </a:p>
        </p:txBody>
      </p:sp>
      <p:sp>
        <p:nvSpPr>
          <p:cNvPr id="6" name="Text 3"/>
          <p:cNvSpPr txBox="1"/>
          <p:nvPr/>
        </p:nvSpPr>
        <p:spPr>
          <a:xfrm>
            <a:off x="914400" y="5806440"/>
            <a:ext cx="10332720" cy="365760"/>
          </a:xfrm>
          <a:prstGeom prst="rect">
            <a:avLst/>
          </a:prstGeom>
          <a:noFill/>
          <a:ln/>
        </p:spPr>
        <p:txBody>
          <a:bodyPr wrap="square" lIns="0" tIns="0" rIns="0" bIns="0" rtlCol="0" anchor="ctr"/>
          <a:lstStyle/>
          <a:p>
            <a:pPr marL="0" indent="0" algn="ctr">
              <a:buNone/>
            </a:pPr>
            <a:r>
              <a:rPr lang="en-US" sz="1300" dirty="0">
                <a:solidFill>
                  <a:srgbClr val="6E5B58"/>
                </a:solidFill>
                <a:latin typeface="Century Gothic" pitchFamily="34" charset="0"/>
                <a:ea typeface="Century Gothic" pitchFamily="34" charset="-122"/>
                <a:cs typeface="Century Gothic" pitchFamily="34" charset="-120"/>
              </a:rPr>
              <a:t>Tavistock College Mathematics Department</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3"/>
          <a:stretch>
            <a:fillRect/>
          </a:stretch>
        </p:blipFill>
        <p:spPr>
          <a:xfrm>
            <a:off x="10954512" y="310896"/>
            <a:ext cx="566928" cy="566928"/>
          </a:xfrm>
          <a:prstGeom prst="rect">
            <a:avLst/>
          </a:prstGeom>
        </p:spPr>
      </p:pic>
      <p:sp>
        <p:nvSpPr>
          <p:cNvPr id="3" name="Text 0"/>
          <p:cNvSpPr txBox="1"/>
          <p:nvPr/>
        </p:nvSpPr>
        <p:spPr>
          <a:xfrm>
            <a:off x="640080" y="347472"/>
            <a:ext cx="10058400" cy="658368"/>
          </a:xfrm>
          <a:prstGeom prst="rect">
            <a:avLst/>
          </a:prstGeom>
          <a:noFill/>
          <a:ln/>
        </p:spPr>
        <p:txBody>
          <a:bodyPr wrap="square" lIns="0" tIns="0" rIns="0" bIns="0" rtlCol="0" anchor="ctr"/>
          <a:lstStyle/>
          <a:p>
            <a:pPr marL="0" indent="0" algn="l">
              <a:buNone/>
            </a:pPr>
            <a:r>
              <a:rPr lang="en-US" sz="3100" b="1" dirty="0">
                <a:solidFill>
                  <a:srgbClr val="7F423C"/>
                </a:solidFill>
                <a:latin typeface="Century Gothic" pitchFamily="34" charset="0"/>
                <a:ea typeface="Century Gothic" pitchFamily="34" charset="-122"/>
                <a:cs typeface="Century Gothic" pitchFamily="34" charset="-120"/>
              </a:rPr>
              <a:t>The three exam dates</a:t>
            </a:r>
            <a:endParaRPr lang="en-US" sz="3100" dirty="0"/>
          </a:p>
        </p:txBody>
      </p:sp>
      <p:sp>
        <p:nvSpPr>
          <p:cNvPr id="4" name="Text 1"/>
          <p:cNvSpPr txBox="1"/>
          <p:nvPr/>
        </p:nvSpPr>
        <p:spPr>
          <a:xfrm>
            <a:off x="640080" y="1024128"/>
            <a:ext cx="10058400" cy="384048"/>
          </a:xfrm>
          <a:prstGeom prst="rect">
            <a:avLst/>
          </a:prstGeom>
          <a:noFill/>
          <a:ln/>
        </p:spPr>
        <p:txBody>
          <a:bodyPr wrap="square" lIns="0" tIns="0" rIns="0" bIns="0" rtlCol="0" anchor="ctr"/>
          <a:lstStyle/>
          <a:p>
            <a:pPr marL="0" indent="0" algn="l">
              <a:buNone/>
            </a:pPr>
            <a:r>
              <a:rPr lang="en-US" sz="1500" dirty="0">
                <a:solidFill>
                  <a:srgbClr val="6E5B58"/>
                </a:solidFill>
                <a:latin typeface="Century Gothic" pitchFamily="34" charset="0"/>
                <a:ea typeface="Century Gothic" pitchFamily="34" charset="-122"/>
                <a:cs typeface="Century Gothic" pitchFamily="34" charset="-120"/>
              </a:rPr>
              <a:t>Pearson Edexcel GCSE (9–1) Mathematics — every paper is 1 hour 30 minutes, in the morning.</a:t>
            </a:r>
            <a:endParaRPr lang="en-US" sz="1500" dirty="0"/>
          </a:p>
        </p:txBody>
      </p:sp>
      <p:sp>
        <p:nvSpPr>
          <p:cNvPr id="5" name="Shape 2"/>
          <p:cNvSpPr/>
          <p:nvPr/>
        </p:nvSpPr>
        <p:spPr>
          <a:xfrm>
            <a:off x="640080" y="1874520"/>
            <a:ext cx="3383280" cy="2606040"/>
          </a:xfrm>
          <a:prstGeom prst="roundRect">
            <a:avLst>
              <a:gd name="adj" fmla="val 3158"/>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6" name="Text 3"/>
          <p:cNvSpPr txBox="1"/>
          <p:nvPr/>
        </p:nvSpPr>
        <p:spPr>
          <a:xfrm>
            <a:off x="914400" y="2148840"/>
            <a:ext cx="2834640" cy="365760"/>
          </a:xfrm>
          <a:prstGeom prst="rect">
            <a:avLst/>
          </a:prstGeom>
          <a:noFill/>
          <a:ln/>
        </p:spPr>
        <p:txBody>
          <a:bodyPr wrap="square" lIns="0" tIns="0" rIns="0" bIns="0" rtlCol="0" anchor="ctr"/>
          <a:lstStyle/>
          <a:p>
            <a:pPr marL="0" indent="0" algn="ctr">
              <a:buNone/>
            </a:pPr>
            <a:r>
              <a:rPr lang="en-US" sz="2000" b="1" dirty="0">
                <a:solidFill>
                  <a:srgbClr val="CD0506"/>
                </a:solidFill>
                <a:latin typeface="Century Gothic" pitchFamily="34" charset="0"/>
                <a:ea typeface="Century Gothic" pitchFamily="34" charset="-122"/>
                <a:cs typeface="Century Gothic" pitchFamily="34" charset="-120"/>
              </a:rPr>
              <a:t>Paper 1</a:t>
            </a:r>
            <a:endParaRPr lang="en-US" sz="2000" dirty="0"/>
          </a:p>
        </p:txBody>
      </p:sp>
      <p:sp>
        <p:nvSpPr>
          <p:cNvPr id="7" name="Text 4"/>
          <p:cNvSpPr txBox="1"/>
          <p:nvPr/>
        </p:nvSpPr>
        <p:spPr>
          <a:xfrm>
            <a:off x="914400" y="2523744"/>
            <a:ext cx="2834640" cy="320040"/>
          </a:xfrm>
          <a:prstGeom prst="rect">
            <a:avLst/>
          </a:prstGeom>
          <a:noFill/>
          <a:ln/>
        </p:spPr>
        <p:txBody>
          <a:bodyPr wrap="square" lIns="0" tIns="0" rIns="0" bIns="0" rtlCol="0" anchor="ctr"/>
          <a:lstStyle/>
          <a:p>
            <a:pPr marL="0" indent="0" algn="ctr">
              <a:buNone/>
            </a:pPr>
            <a:r>
              <a:rPr lang="en-US" sz="1400" dirty="0">
                <a:solidFill>
                  <a:srgbClr val="6E5B58"/>
                </a:solidFill>
                <a:latin typeface="Century Gothic" pitchFamily="34" charset="0"/>
                <a:ea typeface="Century Gothic" pitchFamily="34" charset="-122"/>
                <a:cs typeface="Century Gothic" pitchFamily="34" charset="-120"/>
              </a:rPr>
              <a:t>Non-calculator</a:t>
            </a:r>
            <a:endParaRPr lang="en-US" sz="1400" dirty="0"/>
          </a:p>
        </p:txBody>
      </p:sp>
      <p:sp>
        <p:nvSpPr>
          <p:cNvPr id="8" name="Text 5"/>
          <p:cNvSpPr txBox="1"/>
          <p:nvPr/>
        </p:nvSpPr>
        <p:spPr>
          <a:xfrm>
            <a:off x="868680" y="3127248"/>
            <a:ext cx="2926080" cy="384048"/>
          </a:xfrm>
          <a:prstGeom prst="rect">
            <a:avLst/>
          </a:prstGeom>
          <a:noFill/>
          <a:ln/>
        </p:spPr>
        <p:txBody>
          <a:bodyPr wrap="square" lIns="0" tIns="0" rIns="0" bIns="0" rtlCol="0" anchor="ctr"/>
          <a:lstStyle/>
          <a:p>
            <a:pPr marL="0" indent="0" algn="ctr">
              <a:buNone/>
            </a:pPr>
            <a:r>
              <a:rPr lang="en-US" sz="1700" dirty="0">
                <a:solidFill>
                  <a:srgbClr val="3A2B29"/>
                </a:solidFill>
                <a:latin typeface="Century Gothic" pitchFamily="34" charset="0"/>
                <a:ea typeface="Century Gothic" pitchFamily="34" charset="-122"/>
                <a:cs typeface="Century Gothic" pitchFamily="34" charset="-120"/>
              </a:rPr>
              <a:t>Friday</a:t>
            </a:r>
            <a:endParaRPr lang="en-US" sz="1700" dirty="0"/>
          </a:p>
        </p:txBody>
      </p:sp>
      <p:sp>
        <p:nvSpPr>
          <p:cNvPr id="9" name="Text 6"/>
          <p:cNvSpPr txBox="1"/>
          <p:nvPr/>
        </p:nvSpPr>
        <p:spPr>
          <a:xfrm>
            <a:off x="822960" y="3529584"/>
            <a:ext cx="3017520" cy="777240"/>
          </a:xfrm>
          <a:prstGeom prst="rect">
            <a:avLst/>
          </a:prstGeom>
          <a:noFill/>
          <a:ln/>
        </p:spPr>
        <p:txBody>
          <a:bodyPr wrap="square" lIns="0" tIns="0" rIns="0" bIns="0" rtlCol="0" anchor="ctr"/>
          <a:lstStyle/>
          <a:p>
            <a:pPr marL="0" indent="0" algn="ctr">
              <a:buNone/>
            </a:pPr>
            <a:r>
              <a:rPr lang="en-US" sz="2600" b="1" dirty="0">
                <a:solidFill>
                  <a:srgbClr val="7F423C"/>
                </a:solidFill>
                <a:latin typeface="Century Gothic" pitchFamily="34" charset="0"/>
                <a:ea typeface="Century Gothic" pitchFamily="34" charset="-122"/>
                <a:cs typeface="Century Gothic" pitchFamily="34" charset="-120"/>
              </a:rPr>
              <a:t>14 May 2027</a:t>
            </a:r>
            <a:endParaRPr lang="en-US" sz="2600" dirty="0"/>
          </a:p>
        </p:txBody>
      </p:sp>
      <p:sp>
        <p:nvSpPr>
          <p:cNvPr id="10" name="Shape 7"/>
          <p:cNvSpPr/>
          <p:nvPr/>
        </p:nvSpPr>
        <p:spPr>
          <a:xfrm>
            <a:off x="4389120" y="1874520"/>
            <a:ext cx="3383280" cy="2606040"/>
          </a:xfrm>
          <a:prstGeom prst="roundRect">
            <a:avLst>
              <a:gd name="adj" fmla="val 3158"/>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11" name="Text 8"/>
          <p:cNvSpPr txBox="1"/>
          <p:nvPr/>
        </p:nvSpPr>
        <p:spPr>
          <a:xfrm>
            <a:off x="4663440" y="2148840"/>
            <a:ext cx="2834640" cy="365760"/>
          </a:xfrm>
          <a:prstGeom prst="rect">
            <a:avLst/>
          </a:prstGeom>
          <a:noFill/>
          <a:ln/>
        </p:spPr>
        <p:txBody>
          <a:bodyPr wrap="square" lIns="0" tIns="0" rIns="0" bIns="0" rtlCol="0" anchor="ctr"/>
          <a:lstStyle/>
          <a:p>
            <a:pPr marL="0" indent="0" algn="ctr">
              <a:buNone/>
            </a:pPr>
            <a:r>
              <a:rPr lang="en-US" sz="2000" b="1" dirty="0">
                <a:solidFill>
                  <a:srgbClr val="CD0506"/>
                </a:solidFill>
                <a:latin typeface="Century Gothic" pitchFamily="34" charset="0"/>
                <a:ea typeface="Century Gothic" pitchFamily="34" charset="-122"/>
                <a:cs typeface="Century Gothic" pitchFamily="34" charset="-120"/>
              </a:rPr>
              <a:t>Paper 2</a:t>
            </a:r>
            <a:endParaRPr lang="en-US" sz="2000" dirty="0"/>
          </a:p>
        </p:txBody>
      </p:sp>
      <p:sp>
        <p:nvSpPr>
          <p:cNvPr id="12" name="Text 9"/>
          <p:cNvSpPr txBox="1"/>
          <p:nvPr/>
        </p:nvSpPr>
        <p:spPr>
          <a:xfrm>
            <a:off x="4663440" y="2523744"/>
            <a:ext cx="2834640" cy="320040"/>
          </a:xfrm>
          <a:prstGeom prst="rect">
            <a:avLst/>
          </a:prstGeom>
          <a:noFill/>
          <a:ln/>
        </p:spPr>
        <p:txBody>
          <a:bodyPr wrap="square" lIns="0" tIns="0" rIns="0" bIns="0" rtlCol="0" anchor="ctr"/>
          <a:lstStyle/>
          <a:p>
            <a:pPr marL="0" indent="0" algn="ctr">
              <a:buNone/>
            </a:pPr>
            <a:r>
              <a:rPr lang="en-US" sz="1400" dirty="0">
                <a:solidFill>
                  <a:srgbClr val="6E5B58"/>
                </a:solidFill>
                <a:latin typeface="Century Gothic" pitchFamily="34" charset="0"/>
                <a:ea typeface="Century Gothic" pitchFamily="34" charset="-122"/>
                <a:cs typeface="Century Gothic" pitchFamily="34" charset="-120"/>
              </a:rPr>
              <a:t>Calculator</a:t>
            </a:r>
            <a:endParaRPr lang="en-US" sz="1400" dirty="0"/>
          </a:p>
        </p:txBody>
      </p:sp>
      <p:sp>
        <p:nvSpPr>
          <p:cNvPr id="13" name="Text 10"/>
          <p:cNvSpPr txBox="1"/>
          <p:nvPr/>
        </p:nvSpPr>
        <p:spPr>
          <a:xfrm>
            <a:off x="4617720" y="3127248"/>
            <a:ext cx="2926080" cy="384048"/>
          </a:xfrm>
          <a:prstGeom prst="rect">
            <a:avLst/>
          </a:prstGeom>
          <a:noFill/>
          <a:ln/>
        </p:spPr>
        <p:txBody>
          <a:bodyPr wrap="square" lIns="0" tIns="0" rIns="0" bIns="0" rtlCol="0" anchor="ctr"/>
          <a:lstStyle/>
          <a:p>
            <a:pPr marL="0" indent="0" algn="ctr">
              <a:buNone/>
            </a:pPr>
            <a:r>
              <a:rPr lang="en-US" sz="1700" dirty="0">
                <a:solidFill>
                  <a:srgbClr val="3A2B29"/>
                </a:solidFill>
                <a:latin typeface="Century Gothic" pitchFamily="34" charset="0"/>
                <a:ea typeface="Century Gothic" pitchFamily="34" charset="-122"/>
                <a:cs typeface="Century Gothic" pitchFamily="34" charset="-120"/>
              </a:rPr>
              <a:t>Thursday</a:t>
            </a:r>
            <a:endParaRPr lang="en-US" sz="1700" dirty="0"/>
          </a:p>
        </p:txBody>
      </p:sp>
      <p:sp>
        <p:nvSpPr>
          <p:cNvPr id="14" name="Text 11"/>
          <p:cNvSpPr txBox="1"/>
          <p:nvPr/>
        </p:nvSpPr>
        <p:spPr>
          <a:xfrm>
            <a:off x="4572000" y="3529584"/>
            <a:ext cx="3017520" cy="777240"/>
          </a:xfrm>
          <a:prstGeom prst="rect">
            <a:avLst/>
          </a:prstGeom>
          <a:noFill/>
          <a:ln/>
        </p:spPr>
        <p:txBody>
          <a:bodyPr wrap="square" lIns="0" tIns="0" rIns="0" bIns="0" rtlCol="0" anchor="ctr"/>
          <a:lstStyle/>
          <a:p>
            <a:pPr marL="0" indent="0" algn="ctr">
              <a:buNone/>
            </a:pPr>
            <a:r>
              <a:rPr lang="en-US" sz="2600" b="1" dirty="0">
                <a:solidFill>
                  <a:srgbClr val="7F423C"/>
                </a:solidFill>
                <a:latin typeface="Century Gothic" pitchFamily="34" charset="0"/>
                <a:ea typeface="Century Gothic" pitchFamily="34" charset="-122"/>
                <a:cs typeface="Century Gothic" pitchFamily="34" charset="-120"/>
              </a:rPr>
              <a:t>27 May 2027</a:t>
            </a:r>
            <a:endParaRPr lang="en-US" sz="2600" dirty="0"/>
          </a:p>
        </p:txBody>
      </p:sp>
      <p:sp>
        <p:nvSpPr>
          <p:cNvPr id="15" name="Shape 12"/>
          <p:cNvSpPr/>
          <p:nvPr/>
        </p:nvSpPr>
        <p:spPr>
          <a:xfrm>
            <a:off x="8138160" y="1874520"/>
            <a:ext cx="3383280" cy="2606040"/>
          </a:xfrm>
          <a:prstGeom prst="roundRect">
            <a:avLst>
              <a:gd name="adj" fmla="val 3158"/>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16" name="Text 13"/>
          <p:cNvSpPr txBox="1"/>
          <p:nvPr/>
        </p:nvSpPr>
        <p:spPr>
          <a:xfrm>
            <a:off x="8412480" y="2148840"/>
            <a:ext cx="2834640" cy="365760"/>
          </a:xfrm>
          <a:prstGeom prst="rect">
            <a:avLst/>
          </a:prstGeom>
          <a:noFill/>
          <a:ln/>
        </p:spPr>
        <p:txBody>
          <a:bodyPr wrap="square" lIns="0" tIns="0" rIns="0" bIns="0" rtlCol="0" anchor="ctr"/>
          <a:lstStyle/>
          <a:p>
            <a:pPr marL="0" indent="0" algn="ctr">
              <a:buNone/>
            </a:pPr>
            <a:r>
              <a:rPr lang="en-US" sz="2000" b="1" dirty="0">
                <a:solidFill>
                  <a:srgbClr val="CD0506"/>
                </a:solidFill>
                <a:latin typeface="Century Gothic" pitchFamily="34" charset="0"/>
                <a:ea typeface="Century Gothic" pitchFamily="34" charset="-122"/>
                <a:cs typeface="Century Gothic" pitchFamily="34" charset="-120"/>
              </a:rPr>
              <a:t>Paper 3</a:t>
            </a:r>
            <a:endParaRPr lang="en-US" sz="2000" dirty="0"/>
          </a:p>
        </p:txBody>
      </p:sp>
      <p:sp>
        <p:nvSpPr>
          <p:cNvPr id="17" name="Text 14"/>
          <p:cNvSpPr txBox="1"/>
          <p:nvPr/>
        </p:nvSpPr>
        <p:spPr>
          <a:xfrm>
            <a:off x="8412480" y="2523744"/>
            <a:ext cx="2834640" cy="320040"/>
          </a:xfrm>
          <a:prstGeom prst="rect">
            <a:avLst/>
          </a:prstGeom>
          <a:noFill/>
          <a:ln/>
        </p:spPr>
        <p:txBody>
          <a:bodyPr wrap="square" lIns="0" tIns="0" rIns="0" bIns="0" rtlCol="0" anchor="ctr"/>
          <a:lstStyle/>
          <a:p>
            <a:pPr marL="0" indent="0" algn="ctr">
              <a:buNone/>
            </a:pPr>
            <a:r>
              <a:rPr lang="en-US" sz="1400" dirty="0">
                <a:solidFill>
                  <a:srgbClr val="6E5B58"/>
                </a:solidFill>
                <a:latin typeface="Century Gothic" pitchFamily="34" charset="0"/>
                <a:ea typeface="Century Gothic" pitchFamily="34" charset="-122"/>
                <a:cs typeface="Century Gothic" pitchFamily="34" charset="-120"/>
              </a:rPr>
              <a:t>Calculator</a:t>
            </a:r>
            <a:endParaRPr lang="en-US" sz="1400" dirty="0"/>
          </a:p>
        </p:txBody>
      </p:sp>
      <p:sp>
        <p:nvSpPr>
          <p:cNvPr id="18" name="Text 15"/>
          <p:cNvSpPr txBox="1"/>
          <p:nvPr/>
        </p:nvSpPr>
        <p:spPr>
          <a:xfrm>
            <a:off x="8366760" y="3127248"/>
            <a:ext cx="2926080" cy="384048"/>
          </a:xfrm>
          <a:prstGeom prst="rect">
            <a:avLst/>
          </a:prstGeom>
          <a:noFill/>
          <a:ln/>
        </p:spPr>
        <p:txBody>
          <a:bodyPr wrap="square" lIns="0" tIns="0" rIns="0" bIns="0" rtlCol="0" anchor="ctr"/>
          <a:lstStyle/>
          <a:p>
            <a:pPr marL="0" indent="0" algn="ctr">
              <a:buNone/>
            </a:pPr>
            <a:r>
              <a:rPr lang="en-US" sz="1700" dirty="0">
                <a:solidFill>
                  <a:srgbClr val="3A2B29"/>
                </a:solidFill>
                <a:latin typeface="Century Gothic" pitchFamily="34" charset="0"/>
                <a:ea typeface="Century Gothic" pitchFamily="34" charset="-122"/>
                <a:cs typeface="Century Gothic" pitchFamily="34" charset="-120"/>
              </a:rPr>
              <a:t>Monday</a:t>
            </a:r>
            <a:endParaRPr lang="en-US" sz="1700" dirty="0"/>
          </a:p>
        </p:txBody>
      </p:sp>
      <p:sp>
        <p:nvSpPr>
          <p:cNvPr id="19" name="Text 16"/>
          <p:cNvSpPr txBox="1"/>
          <p:nvPr/>
        </p:nvSpPr>
        <p:spPr>
          <a:xfrm>
            <a:off x="8321040" y="3529584"/>
            <a:ext cx="3017520" cy="777240"/>
          </a:xfrm>
          <a:prstGeom prst="rect">
            <a:avLst/>
          </a:prstGeom>
          <a:noFill/>
          <a:ln/>
        </p:spPr>
        <p:txBody>
          <a:bodyPr wrap="square" lIns="0" tIns="0" rIns="0" bIns="0" rtlCol="0" anchor="ctr"/>
          <a:lstStyle/>
          <a:p>
            <a:pPr marL="0" indent="0" algn="ctr">
              <a:buNone/>
            </a:pPr>
            <a:r>
              <a:rPr lang="en-US" sz="2600" b="1" dirty="0">
                <a:solidFill>
                  <a:srgbClr val="7F423C"/>
                </a:solidFill>
                <a:latin typeface="Century Gothic" pitchFamily="34" charset="0"/>
                <a:ea typeface="Century Gothic" pitchFamily="34" charset="-122"/>
                <a:cs typeface="Century Gothic" pitchFamily="34" charset="-120"/>
              </a:rPr>
              <a:t>14 June 2027</a:t>
            </a:r>
            <a:endParaRPr lang="en-US" sz="2600" dirty="0"/>
          </a:p>
        </p:txBody>
      </p:sp>
      <p:sp>
        <p:nvSpPr>
          <p:cNvPr id="20" name="Text 17"/>
          <p:cNvSpPr txBox="1"/>
          <p:nvPr/>
        </p:nvSpPr>
        <p:spPr>
          <a:xfrm>
            <a:off x="640080" y="4892040"/>
            <a:ext cx="10881360" cy="457200"/>
          </a:xfrm>
          <a:prstGeom prst="rect">
            <a:avLst/>
          </a:prstGeom>
          <a:noFill/>
          <a:ln/>
        </p:spPr>
        <p:txBody>
          <a:bodyPr wrap="square" lIns="0" tIns="0" rIns="0" bIns="0" rtlCol="0" anchor="ctr"/>
          <a:lstStyle/>
          <a:p>
            <a:pPr marL="0" indent="0" algn="ctr">
              <a:buNone/>
            </a:pPr>
            <a:r>
              <a:rPr lang="en-US" sz="1400" dirty="0">
                <a:solidFill>
                  <a:srgbClr val="6E5B58"/>
                </a:solidFill>
                <a:latin typeface="Century Gothic" pitchFamily="34" charset="0"/>
                <a:ea typeface="Century Gothic" pitchFamily="34" charset="-122"/>
                <a:cs typeface="Century Gothic" pitchFamily="34" charset="-120"/>
              </a:rPr>
              <a:t>Each paper is worth one third of the final grade. There is no coursework and no resit in Year 11.</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3"/>
          <a:stretch>
            <a:fillRect/>
          </a:stretch>
        </p:blipFill>
        <p:spPr>
          <a:xfrm>
            <a:off x="10954512" y="310896"/>
            <a:ext cx="566928" cy="566928"/>
          </a:xfrm>
          <a:prstGeom prst="rect">
            <a:avLst/>
          </a:prstGeom>
        </p:spPr>
      </p:pic>
      <p:sp>
        <p:nvSpPr>
          <p:cNvPr id="3" name="Text 0"/>
          <p:cNvSpPr txBox="1"/>
          <p:nvPr/>
        </p:nvSpPr>
        <p:spPr>
          <a:xfrm>
            <a:off x="640080" y="347472"/>
            <a:ext cx="10058400" cy="658368"/>
          </a:xfrm>
          <a:prstGeom prst="rect">
            <a:avLst/>
          </a:prstGeom>
          <a:noFill/>
          <a:ln/>
        </p:spPr>
        <p:txBody>
          <a:bodyPr wrap="square" lIns="0" tIns="0" rIns="0" bIns="0" rtlCol="0" anchor="ctr"/>
          <a:lstStyle/>
          <a:p>
            <a:pPr marL="0" indent="0" algn="l">
              <a:buNone/>
            </a:pPr>
            <a:r>
              <a:rPr lang="en-US" sz="3100" b="1" dirty="0">
                <a:solidFill>
                  <a:srgbClr val="7F423C"/>
                </a:solidFill>
                <a:latin typeface="Century Gothic" pitchFamily="34" charset="0"/>
                <a:ea typeface="Century Gothic" pitchFamily="34" charset="-122"/>
                <a:cs typeface="Century Gothic" pitchFamily="34" charset="-120"/>
              </a:rPr>
              <a:t>Mock exams</a:t>
            </a:r>
            <a:endParaRPr lang="en-US" sz="3100" dirty="0"/>
          </a:p>
        </p:txBody>
      </p:sp>
      <p:sp>
        <p:nvSpPr>
          <p:cNvPr id="4" name="Text 1"/>
          <p:cNvSpPr txBox="1"/>
          <p:nvPr/>
        </p:nvSpPr>
        <p:spPr>
          <a:xfrm>
            <a:off x="640080" y="1024128"/>
            <a:ext cx="10058400" cy="384048"/>
          </a:xfrm>
          <a:prstGeom prst="rect">
            <a:avLst/>
          </a:prstGeom>
          <a:noFill/>
          <a:ln/>
        </p:spPr>
        <p:txBody>
          <a:bodyPr wrap="square" lIns="0" tIns="0" rIns="0" bIns="0" rtlCol="0" anchor="ctr"/>
          <a:lstStyle/>
          <a:p>
            <a:pPr marL="0" indent="0" algn="l">
              <a:buNone/>
            </a:pPr>
            <a:r>
              <a:rPr lang="en-US" sz="1500" dirty="0">
                <a:solidFill>
                  <a:srgbClr val="6E5B58"/>
                </a:solidFill>
                <a:latin typeface="Century Gothic" pitchFamily="34" charset="0"/>
                <a:ea typeface="Century Gothic" pitchFamily="34" charset="-122"/>
                <a:cs typeface="Century Gothic" pitchFamily="34" charset="-120"/>
              </a:rPr>
              <a:t>Two full sets of papers before the real thing.</a:t>
            </a:r>
            <a:endParaRPr lang="en-US" sz="1500" dirty="0"/>
          </a:p>
        </p:txBody>
      </p:sp>
      <p:sp>
        <p:nvSpPr>
          <p:cNvPr id="5" name="Shape 2"/>
          <p:cNvSpPr/>
          <p:nvPr/>
        </p:nvSpPr>
        <p:spPr>
          <a:xfrm>
            <a:off x="640080" y="1965960"/>
            <a:ext cx="5212080" cy="2468880"/>
          </a:xfrm>
          <a:prstGeom prst="roundRect">
            <a:avLst>
              <a:gd name="adj" fmla="val 3333"/>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6" name="Text 3"/>
          <p:cNvSpPr txBox="1"/>
          <p:nvPr/>
        </p:nvSpPr>
        <p:spPr>
          <a:xfrm>
            <a:off x="914400" y="2240280"/>
            <a:ext cx="4663440" cy="411480"/>
          </a:xfrm>
          <a:prstGeom prst="rect">
            <a:avLst/>
          </a:prstGeom>
          <a:noFill/>
          <a:ln/>
        </p:spPr>
        <p:txBody>
          <a:bodyPr wrap="square" lIns="0" tIns="0" rIns="0" bIns="0" rtlCol="0" anchor="ctr"/>
          <a:lstStyle/>
          <a:p>
            <a:pPr marL="0" indent="0" algn="ctr">
              <a:buNone/>
            </a:pPr>
            <a:r>
              <a:rPr lang="en-US" sz="2100" b="1" dirty="0">
                <a:solidFill>
                  <a:srgbClr val="CD0506"/>
                </a:solidFill>
                <a:latin typeface="Century Gothic" pitchFamily="34" charset="0"/>
                <a:ea typeface="Century Gothic" pitchFamily="34" charset="-122"/>
                <a:cs typeface="Century Gothic" pitchFamily="34" charset="-120"/>
              </a:rPr>
              <a:t>Mock exams</a:t>
            </a:r>
            <a:endParaRPr lang="en-US" sz="2100" dirty="0"/>
          </a:p>
        </p:txBody>
      </p:sp>
      <p:sp>
        <p:nvSpPr>
          <p:cNvPr id="7" name="Text 4"/>
          <p:cNvSpPr txBox="1"/>
          <p:nvPr/>
        </p:nvSpPr>
        <p:spPr>
          <a:xfrm>
            <a:off x="914400" y="2724912"/>
            <a:ext cx="4663440" cy="320040"/>
          </a:xfrm>
          <a:prstGeom prst="rect">
            <a:avLst/>
          </a:prstGeom>
          <a:noFill/>
          <a:ln/>
        </p:spPr>
        <p:txBody>
          <a:bodyPr wrap="square" lIns="0" tIns="0" rIns="0" bIns="0" rtlCol="0" anchor="ctr"/>
          <a:lstStyle/>
          <a:p>
            <a:pPr marL="0" indent="0" algn="ctr">
              <a:buNone/>
            </a:pPr>
            <a:r>
              <a:rPr lang="en-US" sz="1400" dirty="0">
                <a:solidFill>
                  <a:srgbClr val="6E5B58"/>
                </a:solidFill>
                <a:latin typeface="Century Gothic" pitchFamily="34" charset="0"/>
                <a:ea typeface="Century Gothic" pitchFamily="34" charset="-122"/>
                <a:cs typeface="Century Gothic" pitchFamily="34" charset="-120"/>
              </a:rPr>
              <a:t>Week commencing</a:t>
            </a:r>
            <a:endParaRPr lang="en-US" sz="1400" dirty="0"/>
          </a:p>
        </p:txBody>
      </p:sp>
      <p:sp>
        <p:nvSpPr>
          <p:cNvPr id="8" name="Text 5"/>
          <p:cNvSpPr txBox="1"/>
          <p:nvPr/>
        </p:nvSpPr>
        <p:spPr>
          <a:xfrm>
            <a:off x="868680" y="3090672"/>
            <a:ext cx="4754880" cy="777240"/>
          </a:xfrm>
          <a:prstGeom prst="rect">
            <a:avLst/>
          </a:prstGeom>
          <a:noFill/>
          <a:ln/>
        </p:spPr>
        <p:txBody>
          <a:bodyPr wrap="square" lIns="0" tIns="0" rIns="0" bIns="0" rtlCol="0" anchor="ctr"/>
          <a:lstStyle/>
          <a:p>
            <a:pPr marL="0" indent="0" algn="ctr">
              <a:buNone/>
            </a:pPr>
            <a:r>
              <a:rPr lang="en-US" sz="2800" b="1" dirty="0">
                <a:solidFill>
                  <a:srgbClr val="7F423C"/>
                </a:solidFill>
                <a:latin typeface="Century Gothic" pitchFamily="34" charset="0"/>
                <a:ea typeface="Century Gothic" pitchFamily="34" charset="-122"/>
                <a:cs typeface="Century Gothic" pitchFamily="34" charset="-120"/>
              </a:rPr>
              <a:t>12 October 2026</a:t>
            </a:r>
            <a:endParaRPr lang="en-US" sz="2800" dirty="0"/>
          </a:p>
        </p:txBody>
      </p:sp>
      <p:sp>
        <p:nvSpPr>
          <p:cNvPr id="9" name="Shape 6"/>
          <p:cNvSpPr/>
          <p:nvPr/>
        </p:nvSpPr>
        <p:spPr>
          <a:xfrm>
            <a:off x="6309360" y="1965960"/>
            <a:ext cx="5212080" cy="2468880"/>
          </a:xfrm>
          <a:prstGeom prst="roundRect">
            <a:avLst>
              <a:gd name="adj" fmla="val 3333"/>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10" name="Text 7"/>
          <p:cNvSpPr txBox="1"/>
          <p:nvPr/>
        </p:nvSpPr>
        <p:spPr>
          <a:xfrm>
            <a:off x="6583680" y="2240280"/>
            <a:ext cx="4663440" cy="411480"/>
          </a:xfrm>
          <a:prstGeom prst="rect">
            <a:avLst/>
          </a:prstGeom>
          <a:noFill/>
          <a:ln/>
        </p:spPr>
        <p:txBody>
          <a:bodyPr wrap="square" lIns="0" tIns="0" rIns="0" bIns="0" rtlCol="0" anchor="ctr"/>
          <a:lstStyle/>
          <a:p>
            <a:pPr marL="0" indent="0" algn="ctr">
              <a:buNone/>
            </a:pPr>
            <a:r>
              <a:rPr lang="en-US" sz="2100" b="1" dirty="0">
                <a:solidFill>
                  <a:srgbClr val="CD0506"/>
                </a:solidFill>
                <a:latin typeface="Century Gothic" pitchFamily="34" charset="0"/>
                <a:ea typeface="Century Gothic" pitchFamily="34" charset="-122"/>
                <a:cs typeface="Century Gothic" pitchFamily="34" charset="-120"/>
              </a:rPr>
              <a:t>Final mock</a:t>
            </a:r>
            <a:endParaRPr lang="en-US" sz="2100" dirty="0"/>
          </a:p>
        </p:txBody>
      </p:sp>
      <p:sp>
        <p:nvSpPr>
          <p:cNvPr id="11" name="Text 8"/>
          <p:cNvSpPr txBox="1"/>
          <p:nvPr/>
        </p:nvSpPr>
        <p:spPr>
          <a:xfrm>
            <a:off x="6583680" y="2724912"/>
            <a:ext cx="4663440" cy="320040"/>
          </a:xfrm>
          <a:prstGeom prst="rect">
            <a:avLst/>
          </a:prstGeom>
          <a:noFill/>
          <a:ln/>
        </p:spPr>
        <p:txBody>
          <a:bodyPr wrap="square" lIns="0" tIns="0" rIns="0" bIns="0" rtlCol="0" anchor="ctr"/>
          <a:lstStyle/>
          <a:p>
            <a:pPr marL="0" indent="0" algn="ctr">
              <a:buNone/>
            </a:pPr>
            <a:r>
              <a:rPr lang="en-US" sz="1400" dirty="0">
                <a:solidFill>
                  <a:srgbClr val="6E5B58"/>
                </a:solidFill>
                <a:latin typeface="Century Gothic" pitchFamily="34" charset="0"/>
                <a:ea typeface="Century Gothic" pitchFamily="34" charset="-122"/>
                <a:cs typeface="Century Gothic" pitchFamily="34" charset="-120"/>
              </a:rPr>
              <a:t>Week commencing</a:t>
            </a:r>
            <a:endParaRPr lang="en-US" sz="1400" dirty="0"/>
          </a:p>
        </p:txBody>
      </p:sp>
      <p:sp>
        <p:nvSpPr>
          <p:cNvPr id="12" name="Text 9"/>
          <p:cNvSpPr txBox="1"/>
          <p:nvPr/>
        </p:nvSpPr>
        <p:spPr>
          <a:xfrm>
            <a:off x="6537960" y="3090672"/>
            <a:ext cx="4754880" cy="777240"/>
          </a:xfrm>
          <a:prstGeom prst="rect">
            <a:avLst/>
          </a:prstGeom>
          <a:noFill/>
          <a:ln/>
        </p:spPr>
        <p:txBody>
          <a:bodyPr wrap="square" lIns="0" tIns="0" rIns="0" bIns="0" rtlCol="0" anchor="ctr"/>
          <a:lstStyle/>
          <a:p>
            <a:pPr marL="0" indent="0" algn="ctr">
              <a:buNone/>
            </a:pPr>
            <a:r>
              <a:rPr lang="en-US" sz="2800" b="1" dirty="0">
                <a:solidFill>
                  <a:srgbClr val="7F423C"/>
                </a:solidFill>
                <a:latin typeface="Century Gothic" pitchFamily="34" charset="0"/>
                <a:ea typeface="Century Gothic" pitchFamily="34" charset="-122"/>
                <a:cs typeface="Century Gothic" pitchFamily="34" charset="-120"/>
              </a:rPr>
              <a:t>22 February 2027</a:t>
            </a:r>
            <a:endParaRPr lang="en-US" sz="2800" dirty="0"/>
          </a:p>
        </p:txBody>
      </p:sp>
      <p:sp>
        <p:nvSpPr>
          <p:cNvPr id="13" name="Text 10"/>
          <p:cNvSpPr txBox="1"/>
          <p:nvPr/>
        </p:nvSpPr>
        <p:spPr>
          <a:xfrm>
            <a:off x="640080" y="4983480"/>
            <a:ext cx="10881360" cy="502920"/>
          </a:xfrm>
          <a:prstGeom prst="rect">
            <a:avLst/>
          </a:prstGeom>
          <a:noFill/>
          <a:ln/>
        </p:spPr>
        <p:txBody>
          <a:bodyPr wrap="square" lIns="0" tIns="0" rIns="0" bIns="0" rtlCol="0" anchor="ctr"/>
          <a:lstStyle/>
          <a:p>
            <a:pPr marL="0" indent="0" algn="ctr">
              <a:buNone/>
            </a:pPr>
            <a:r>
              <a:rPr lang="en-US" sz="1600" dirty="0">
                <a:solidFill>
                  <a:srgbClr val="3A2B29"/>
                </a:solidFill>
                <a:latin typeface="Century Gothic" pitchFamily="34" charset="0"/>
                <a:ea typeface="Century Gothic" pitchFamily="34" charset="-122"/>
                <a:cs typeface="Century Gothic" pitchFamily="34" charset="-120"/>
              </a:rPr>
              <a:t>Revision for the first mock starts week commencing 22 September — that is this month, not next term.</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3"/>
          <a:stretch>
            <a:fillRect/>
          </a:stretch>
        </p:blipFill>
        <p:spPr>
          <a:xfrm>
            <a:off x="10954512" y="310896"/>
            <a:ext cx="566928" cy="566928"/>
          </a:xfrm>
          <a:prstGeom prst="rect">
            <a:avLst/>
          </a:prstGeom>
        </p:spPr>
      </p:pic>
      <p:sp>
        <p:nvSpPr>
          <p:cNvPr id="3" name="Text 0"/>
          <p:cNvSpPr txBox="1"/>
          <p:nvPr/>
        </p:nvSpPr>
        <p:spPr>
          <a:xfrm>
            <a:off x="640080" y="347472"/>
            <a:ext cx="10058400" cy="658368"/>
          </a:xfrm>
          <a:prstGeom prst="rect">
            <a:avLst/>
          </a:prstGeom>
          <a:noFill/>
          <a:ln/>
        </p:spPr>
        <p:txBody>
          <a:bodyPr wrap="square" lIns="0" tIns="0" rIns="0" bIns="0" rtlCol="0" anchor="ctr"/>
          <a:lstStyle/>
          <a:p>
            <a:pPr marL="0" indent="0" algn="l">
              <a:buNone/>
            </a:pPr>
            <a:r>
              <a:rPr lang="en-US" sz="3100" b="1" dirty="0">
                <a:solidFill>
                  <a:srgbClr val="7F423C"/>
                </a:solidFill>
                <a:latin typeface="Century Gothic" pitchFamily="34" charset="0"/>
                <a:ea typeface="Century Gothic" pitchFamily="34" charset="-122"/>
                <a:cs typeface="Century Gothic" pitchFamily="34" charset="-120"/>
              </a:rPr>
              <a:t>Tiers and grades</a:t>
            </a:r>
            <a:endParaRPr lang="en-US" sz="3100" dirty="0"/>
          </a:p>
        </p:txBody>
      </p:sp>
      <p:sp>
        <p:nvSpPr>
          <p:cNvPr id="4" name="Text 1"/>
          <p:cNvSpPr txBox="1"/>
          <p:nvPr/>
        </p:nvSpPr>
        <p:spPr>
          <a:xfrm>
            <a:off x="640080" y="1024128"/>
            <a:ext cx="10058400" cy="384048"/>
          </a:xfrm>
          <a:prstGeom prst="rect">
            <a:avLst/>
          </a:prstGeom>
          <a:noFill/>
          <a:ln/>
        </p:spPr>
        <p:txBody>
          <a:bodyPr wrap="square" lIns="0" tIns="0" rIns="0" bIns="0" rtlCol="0" anchor="ctr"/>
          <a:lstStyle/>
          <a:p>
            <a:pPr marL="0" indent="0" algn="l">
              <a:buNone/>
            </a:pPr>
            <a:r>
              <a:rPr lang="en-US" sz="1500" dirty="0">
                <a:solidFill>
                  <a:srgbClr val="6E5B58"/>
                </a:solidFill>
                <a:latin typeface="Century Gothic" pitchFamily="34" charset="0"/>
                <a:ea typeface="Century Gothic" pitchFamily="34" charset="-122"/>
                <a:cs typeface="Century Gothic" pitchFamily="34" charset="-120"/>
              </a:rPr>
              <a:t>Two tiers, one grade scale — and all three papers must be sat at the same tier.</a:t>
            </a:r>
            <a:endParaRPr lang="en-US" sz="1500" dirty="0"/>
          </a:p>
        </p:txBody>
      </p:sp>
      <p:sp>
        <p:nvSpPr>
          <p:cNvPr id="5" name="Text 2"/>
          <p:cNvSpPr txBox="1"/>
          <p:nvPr/>
        </p:nvSpPr>
        <p:spPr>
          <a:xfrm>
            <a:off x="1143000" y="1700784"/>
            <a:ext cx="1097280" cy="502920"/>
          </a:xfrm>
          <a:prstGeom prst="rect">
            <a:avLst/>
          </a:prstGeom>
          <a:solidFill>
            <a:srgbClr val="FFFFFF"/>
          </a:solidFill>
          <a:ln w="12700">
            <a:solidFill>
              <a:srgbClr val="7F423C"/>
            </a:solidFill>
          </a:ln>
        </p:spPr>
        <p:txBody>
          <a:bodyPr wrap="square" lIns="0" tIns="0" rIns="0" bIns="0" rtlCol="0" anchor="ctr"/>
          <a:lstStyle/>
          <a:p>
            <a:pPr marL="0" indent="0" algn="ctr">
              <a:buNone/>
            </a:pPr>
            <a:r>
              <a:rPr lang="en-US" sz="1700" b="1" dirty="0">
                <a:solidFill>
                  <a:srgbClr val="7F423C"/>
                </a:solidFill>
                <a:latin typeface="Century Gothic" pitchFamily="34" charset="0"/>
                <a:ea typeface="Century Gothic" pitchFamily="34" charset="-122"/>
                <a:cs typeface="Century Gothic" pitchFamily="34" charset="-120"/>
              </a:rPr>
              <a:t>1</a:t>
            </a:r>
            <a:endParaRPr lang="en-US" sz="1700" dirty="0"/>
          </a:p>
        </p:txBody>
      </p:sp>
      <p:sp>
        <p:nvSpPr>
          <p:cNvPr id="6" name="Text 3"/>
          <p:cNvSpPr txBox="1"/>
          <p:nvPr/>
        </p:nvSpPr>
        <p:spPr>
          <a:xfrm>
            <a:off x="2240280" y="1700784"/>
            <a:ext cx="1097280" cy="502920"/>
          </a:xfrm>
          <a:prstGeom prst="rect">
            <a:avLst/>
          </a:prstGeom>
          <a:solidFill>
            <a:srgbClr val="FFFFFF"/>
          </a:solidFill>
          <a:ln w="12700">
            <a:solidFill>
              <a:srgbClr val="7F423C"/>
            </a:solidFill>
          </a:ln>
        </p:spPr>
        <p:txBody>
          <a:bodyPr wrap="square" lIns="0" tIns="0" rIns="0" bIns="0" rtlCol="0" anchor="ctr"/>
          <a:lstStyle/>
          <a:p>
            <a:pPr marL="0" indent="0" algn="ctr">
              <a:buNone/>
            </a:pPr>
            <a:r>
              <a:rPr lang="en-US" sz="1700" b="1" dirty="0">
                <a:solidFill>
                  <a:srgbClr val="7F423C"/>
                </a:solidFill>
                <a:latin typeface="Century Gothic" pitchFamily="34" charset="0"/>
                <a:ea typeface="Century Gothic" pitchFamily="34" charset="-122"/>
                <a:cs typeface="Century Gothic" pitchFamily="34" charset="-120"/>
              </a:rPr>
              <a:t>2</a:t>
            </a:r>
            <a:endParaRPr lang="en-US" sz="1700" dirty="0"/>
          </a:p>
        </p:txBody>
      </p:sp>
      <p:sp>
        <p:nvSpPr>
          <p:cNvPr id="7" name="Text 4"/>
          <p:cNvSpPr txBox="1"/>
          <p:nvPr/>
        </p:nvSpPr>
        <p:spPr>
          <a:xfrm>
            <a:off x="3337560" y="1700784"/>
            <a:ext cx="1097280" cy="502920"/>
          </a:xfrm>
          <a:prstGeom prst="rect">
            <a:avLst/>
          </a:prstGeom>
          <a:solidFill>
            <a:srgbClr val="FFFFFF"/>
          </a:solidFill>
          <a:ln w="12700">
            <a:solidFill>
              <a:srgbClr val="7F423C"/>
            </a:solidFill>
          </a:ln>
        </p:spPr>
        <p:txBody>
          <a:bodyPr wrap="square" lIns="0" tIns="0" rIns="0" bIns="0" rtlCol="0" anchor="ctr"/>
          <a:lstStyle/>
          <a:p>
            <a:pPr marL="0" indent="0" algn="ctr">
              <a:buNone/>
            </a:pPr>
            <a:r>
              <a:rPr lang="en-US" sz="1700" b="1" dirty="0">
                <a:solidFill>
                  <a:srgbClr val="7F423C"/>
                </a:solidFill>
                <a:latin typeface="Century Gothic" pitchFamily="34" charset="0"/>
                <a:ea typeface="Century Gothic" pitchFamily="34" charset="-122"/>
                <a:cs typeface="Century Gothic" pitchFamily="34" charset="-120"/>
              </a:rPr>
              <a:t>3</a:t>
            </a:r>
            <a:endParaRPr lang="en-US" sz="1700" dirty="0"/>
          </a:p>
        </p:txBody>
      </p:sp>
      <p:sp>
        <p:nvSpPr>
          <p:cNvPr id="8" name="Text 5"/>
          <p:cNvSpPr txBox="1"/>
          <p:nvPr/>
        </p:nvSpPr>
        <p:spPr>
          <a:xfrm>
            <a:off x="4434840" y="1700784"/>
            <a:ext cx="1097280" cy="502920"/>
          </a:xfrm>
          <a:prstGeom prst="rect">
            <a:avLst/>
          </a:prstGeom>
          <a:solidFill>
            <a:srgbClr val="FFFFFF"/>
          </a:solidFill>
          <a:ln w="12700">
            <a:solidFill>
              <a:srgbClr val="7F423C"/>
            </a:solidFill>
          </a:ln>
        </p:spPr>
        <p:txBody>
          <a:bodyPr wrap="square" lIns="0" tIns="0" rIns="0" bIns="0" rtlCol="0" anchor="ctr"/>
          <a:lstStyle/>
          <a:p>
            <a:pPr marL="0" indent="0" algn="ctr">
              <a:buNone/>
            </a:pPr>
            <a:r>
              <a:rPr lang="en-US" sz="1700" b="1" dirty="0">
                <a:solidFill>
                  <a:srgbClr val="7F423C"/>
                </a:solidFill>
                <a:latin typeface="Century Gothic" pitchFamily="34" charset="0"/>
                <a:ea typeface="Century Gothic" pitchFamily="34" charset="-122"/>
                <a:cs typeface="Century Gothic" pitchFamily="34" charset="-120"/>
              </a:rPr>
              <a:t>4</a:t>
            </a:r>
            <a:endParaRPr lang="en-US" sz="1700" dirty="0"/>
          </a:p>
        </p:txBody>
      </p:sp>
      <p:sp>
        <p:nvSpPr>
          <p:cNvPr id="9" name="Text 6"/>
          <p:cNvSpPr txBox="1"/>
          <p:nvPr/>
        </p:nvSpPr>
        <p:spPr>
          <a:xfrm>
            <a:off x="5532120" y="1700784"/>
            <a:ext cx="1097280" cy="502920"/>
          </a:xfrm>
          <a:prstGeom prst="rect">
            <a:avLst/>
          </a:prstGeom>
          <a:solidFill>
            <a:srgbClr val="FFFFFF"/>
          </a:solidFill>
          <a:ln w="12700">
            <a:solidFill>
              <a:srgbClr val="7F423C"/>
            </a:solidFill>
          </a:ln>
        </p:spPr>
        <p:txBody>
          <a:bodyPr wrap="square" lIns="0" tIns="0" rIns="0" bIns="0" rtlCol="0" anchor="ctr"/>
          <a:lstStyle/>
          <a:p>
            <a:pPr marL="0" indent="0" algn="ctr">
              <a:buNone/>
            </a:pPr>
            <a:r>
              <a:rPr lang="en-US" sz="1700" b="1" dirty="0">
                <a:solidFill>
                  <a:srgbClr val="7F423C"/>
                </a:solidFill>
                <a:latin typeface="Century Gothic" pitchFamily="34" charset="0"/>
                <a:ea typeface="Century Gothic" pitchFamily="34" charset="-122"/>
                <a:cs typeface="Century Gothic" pitchFamily="34" charset="-120"/>
              </a:rPr>
              <a:t>5</a:t>
            </a:r>
            <a:endParaRPr lang="en-US" sz="1700" dirty="0"/>
          </a:p>
        </p:txBody>
      </p:sp>
      <p:sp>
        <p:nvSpPr>
          <p:cNvPr id="10" name="Text 7"/>
          <p:cNvSpPr txBox="1"/>
          <p:nvPr/>
        </p:nvSpPr>
        <p:spPr>
          <a:xfrm>
            <a:off x="6629400" y="1700784"/>
            <a:ext cx="1097280" cy="502920"/>
          </a:xfrm>
          <a:prstGeom prst="rect">
            <a:avLst/>
          </a:prstGeom>
          <a:solidFill>
            <a:srgbClr val="FFFFFF"/>
          </a:solidFill>
          <a:ln w="12700">
            <a:solidFill>
              <a:srgbClr val="7F423C"/>
            </a:solidFill>
          </a:ln>
        </p:spPr>
        <p:txBody>
          <a:bodyPr wrap="square" lIns="0" tIns="0" rIns="0" bIns="0" rtlCol="0" anchor="ctr"/>
          <a:lstStyle/>
          <a:p>
            <a:pPr marL="0" indent="0" algn="ctr">
              <a:buNone/>
            </a:pPr>
            <a:r>
              <a:rPr lang="en-US" sz="1700" b="1" dirty="0">
                <a:solidFill>
                  <a:srgbClr val="7F423C"/>
                </a:solidFill>
                <a:latin typeface="Century Gothic" pitchFamily="34" charset="0"/>
                <a:ea typeface="Century Gothic" pitchFamily="34" charset="-122"/>
                <a:cs typeface="Century Gothic" pitchFamily="34" charset="-120"/>
              </a:rPr>
              <a:t>6</a:t>
            </a:r>
            <a:endParaRPr lang="en-US" sz="1700" dirty="0"/>
          </a:p>
        </p:txBody>
      </p:sp>
      <p:sp>
        <p:nvSpPr>
          <p:cNvPr id="11" name="Text 8"/>
          <p:cNvSpPr txBox="1"/>
          <p:nvPr/>
        </p:nvSpPr>
        <p:spPr>
          <a:xfrm>
            <a:off x="7726680" y="1700784"/>
            <a:ext cx="1097280" cy="502920"/>
          </a:xfrm>
          <a:prstGeom prst="rect">
            <a:avLst/>
          </a:prstGeom>
          <a:solidFill>
            <a:srgbClr val="FFFFFF"/>
          </a:solidFill>
          <a:ln w="12700">
            <a:solidFill>
              <a:srgbClr val="7F423C"/>
            </a:solidFill>
          </a:ln>
        </p:spPr>
        <p:txBody>
          <a:bodyPr wrap="square" lIns="0" tIns="0" rIns="0" bIns="0" rtlCol="0" anchor="ctr"/>
          <a:lstStyle/>
          <a:p>
            <a:pPr marL="0" indent="0" algn="ctr">
              <a:buNone/>
            </a:pPr>
            <a:r>
              <a:rPr lang="en-US" sz="1700" b="1" dirty="0">
                <a:solidFill>
                  <a:srgbClr val="7F423C"/>
                </a:solidFill>
                <a:latin typeface="Century Gothic" pitchFamily="34" charset="0"/>
                <a:ea typeface="Century Gothic" pitchFamily="34" charset="-122"/>
                <a:cs typeface="Century Gothic" pitchFamily="34" charset="-120"/>
              </a:rPr>
              <a:t>7</a:t>
            </a:r>
            <a:endParaRPr lang="en-US" sz="1700" dirty="0"/>
          </a:p>
        </p:txBody>
      </p:sp>
      <p:sp>
        <p:nvSpPr>
          <p:cNvPr id="12" name="Text 9"/>
          <p:cNvSpPr txBox="1"/>
          <p:nvPr/>
        </p:nvSpPr>
        <p:spPr>
          <a:xfrm>
            <a:off x="8823960" y="1700784"/>
            <a:ext cx="1097280" cy="502920"/>
          </a:xfrm>
          <a:prstGeom prst="rect">
            <a:avLst/>
          </a:prstGeom>
          <a:solidFill>
            <a:srgbClr val="FFFFFF"/>
          </a:solidFill>
          <a:ln w="12700">
            <a:solidFill>
              <a:srgbClr val="7F423C"/>
            </a:solidFill>
          </a:ln>
        </p:spPr>
        <p:txBody>
          <a:bodyPr wrap="square" lIns="0" tIns="0" rIns="0" bIns="0" rtlCol="0" anchor="ctr"/>
          <a:lstStyle/>
          <a:p>
            <a:pPr marL="0" indent="0" algn="ctr">
              <a:buNone/>
            </a:pPr>
            <a:r>
              <a:rPr lang="en-US" sz="1700" b="1" dirty="0">
                <a:solidFill>
                  <a:srgbClr val="7F423C"/>
                </a:solidFill>
                <a:latin typeface="Century Gothic" pitchFamily="34" charset="0"/>
                <a:ea typeface="Century Gothic" pitchFamily="34" charset="-122"/>
                <a:cs typeface="Century Gothic" pitchFamily="34" charset="-120"/>
              </a:rPr>
              <a:t>8</a:t>
            </a:r>
            <a:endParaRPr lang="en-US" sz="1700" dirty="0"/>
          </a:p>
        </p:txBody>
      </p:sp>
      <p:sp>
        <p:nvSpPr>
          <p:cNvPr id="13" name="Text 10"/>
          <p:cNvSpPr txBox="1"/>
          <p:nvPr/>
        </p:nvSpPr>
        <p:spPr>
          <a:xfrm>
            <a:off x="9921240" y="1700784"/>
            <a:ext cx="1097280" cy="502920"/>
          </a:xfrm>
          <a:prstGeom prst="rect">
            <a:avLst/>
          </a:prstGeom>
          <a:solidFill>
            <a:srgbClr val="FFFFFF"/>
          </a:solidFill>
          <a:ln w="12700">
            <a:solidFill>
              <a:srgbClr val="7F423C"/>
            </a:solidFill>
          </a:ln>
        </p:spPr>
        <p:txBody>
          <a:bodyPr wrap="square" lIns="0" tIns="0" rIns="0" bIns="0" rtlCol="0" anchor="ctr"/>
          <a:lstStyle/>
          <a:p>
            <a:pPr marL="0" indent="0" algn="ctr">
              <a:buNone/>
            </a:pPr>
            <a:r>
              <a:rPr lang="en-US" sz="1700" b="1" dirty="0">
                <a:solidFill>
                  <a:srgbClr val="7F423C"/>
                </a:solidFill>
                <a:latin typeface="Century Gothic" pitchFamily="34" charset="0"/>
                <a:ea typeface="Century Gothic" pitchFamily="34" charset="-122"/>
                <a:cs typeface="Century Gothic" pitchFamily="34" charset="-120"/>
              </a:rPr>
              <a:t>9</a:t>
            </a:r>
            <a:endParaRPr lang="en-US" sz="1700" dirty="0"/>
          </a:p>
        </p:txBody>
      </p:sp>
      <p:sp>
        <p:nvSpPr>
          <p:cNvPr id="14" name="Shape 11"/>
          <p:cNvSpPr/>
          <p:nvPr/>
        </p:nvSpPr>
        <p:spPr>
          <a:xfrm>
            <a:off x="4434840" y="1700784"/>
            <a:ext cx="0" cy="2121408"/>
          </a:xfrm>
          <a:prstGeom prst="line">
            <a:avLst/>
          </a:prstGeom>
          <a:noFill/>
          <a:ln w="12700">
            <a:solidFill>
              <a:srgbClr val="6E5B58"/>
            </a:solidFill>
            <a:prstDash val="dash"/>
          </a:ln>
        </p:spPr>
        <p:txBody>
          <a:bodyPr/>
          <a:lstStyle/>
          <a:p>
            <a:endParaRPr lang="en-GB"/>
          </a:p>
        </p:txBody>
      </p:sp>
      <p:sp>
        <p:nvSpPr>
          <p:cNvPr id="15" name="Shape 12"/>
          <p:cNvSpPr/>
          <p:nvPr/>
        </p:nvSpPr>
        <p:spPr>
          <a:xfrm>
            <a:off x="6629400" y="1700784"/>
            <a:ext cx="0" cy="2121408"/>
          </a:xfrm>
          <a:prstGeom prst="line">
            <a:avLst/>
          </a:prstGeom>
          <a:noFill/>
          <a:ln w="12700">
            <a:solidFill>
              <a:srgbClr val="6E5B58"/>
            </a:solidFill>
            <a:prstDash val="dash"/>
          </a:ln>
        </p:spPr>
        <p:txBody>
          <a:bodyPr/>
          <a:lstStyle/>
          <a:p>
            <a:endParaRPr lang="en-GB"/>
          </a:p>
        </p:txBody>
      </p:sp>
      <p:sp>
        <p:nvSpPr>
          <p:cNvPr id="16" name="Text 13"/>
          <p:cNvSpPr txBox="1"/>
          <p:nvPr/>
        </p:nvSpPr>
        <p:spPr>
          <a:xfrm>
            <a:off x="1143000" y="2505456"/>
            <a:ext cx="5486400" cy="548640"/>
          </a:xfrm>
          <a:prstGeom prst="rect">
            <a:avLst/>
          </a:prstGeom>
          <a:solidFill>
            <a:srgbClr val="CD0506"/>
          </a:solidFill>
          <a:ln w="12700">
            <a:solidFill>
              <a:srgbClr val="CD0506"/>
            </a:solidFill>
          </a:ln>
        </p:spPr>
        <p:txBody>
          <a:bodyPr wrap="square" lIns="0" tIns="0" rIns="0" bIns="0" rtlCol="0" anchor="ctr"/>
          <a:lstStyle/>
          <a:p>
            <a:pPr marL="0" indent="0" algn="ctr">
              <a:buNone/>
            </a:pPr>
            <a:r>
              <a:rPr lang="en-US" sz="1600" b="1" dirty="0">
                <a:solidFill>
                  <a:srgbClr val="FFFFFF"/>
                </a:solidFill>
                <a:latin typeface="Century Gothic" pitchFamily="34" charset="0"/>
                <a:ea typeface="Century Gothic" pitchFamily="34" charset="-122"/>
                <a:cs typeface="Century Gothic" pitchFamily="34" charset="-120"/>
              </a:rPr>
              <a:t>Foundation tier</a:t>
            </a:r>
            <a:endParaRPr lang="en-US" sz="1600" dirty="0"/>
          </a:p>
        </p:txBody>
      </p:sp>
      <p:sp>
        <p:nvSpPr>
          <p:cNvPr id="17" name="Text 14"/>
          <p:cNvSpPr txBox="1"/>
          <p:nvPr/>
        </p:nvSpPr>
        <p:spPr>
          <a:xfrm>
            <a:off x="3337560" y="3182112"/>
            <a:ext cx="1097280" cy="548640"/>
          </a:xfrm>
          <a:prstGeom prst="rect">
            <a:avLst/>
          </a:prstGeom>
          <a:solidFill>
            <a:srgbClr val="FFFFFF"/>
          </a:solidFill>
          <a:ln w="19050">
            <a:solidFill>
              <a:srgbClr val="7F423C"/>
            </a:solidFill>
            <a:prstDash val="dash"/>
          </a:ln>
        </p:spPr>
        <p:txBody>
          <a:bodyPr wrap="square" lIns="0" tIns="0" rIns="0" bIns="0" rtlCol="0" anchor="ctr"/>
          <a:lstStyle/>
          <a:p>
            <a:pPr marL="0" indent="0" algn="ctr">
              <a:buNone/>
            </a:pPr>
            <a:r>
              <a:rPr lang="en-US" sz="1400" b="1" dirty="0">
                <a:solidFill>
                  <a:srgbClr val="7F423C"/>
                </a:solidFill>
                <a:latin typeface="Century Gothic" pitchFamily="34" charset="0"/>
                <a:ea typeface="Century Gothic" pitchFamily="34" charset="-122"/>
                <a:cs typeface="Century Gothic" pitchFamily="34" charset="-120"/>
              </a:rPr>
              <a:t>3</a:t>
            </a:r>
            <a:endParaRPr lang="en-US" sz="1400" dirty="0"/>
          </a:p>
        </p:txBody>
      </p:sp>
      <p:sp>
        <p:nvSpPr>
          <p:cNvPr id="18" name="Text 15"/>
          <p:cNvSpPr txBox="1"/>
          <p:nvPr/>
        </p:nvSpPr>
        <p:spPr>
          <a:xfrm>
            <a:off x="4434840" y="3182112"/>
            <a:ext cx="6583680" cy="548640"/>
          </a:xfrm>
          <a:prstGeom prst="rect">
            <a:avLst/>
          </a:prstGeom>
          <a:solidFill>
            <a:srgbClr val="7F423C"/>
          </a:solidFill>
          <a:ln w="12700">
            <a:solidFill>
              <a:srgbClr val="7F423C"/>
            </a:solidFill>
          </a:ln>
        </p:spPr>
        <p:txBody>
          <a:bodyPr wrap="square" lIns="0" tIns="0" rIns="0" bIns="0" rtlCol="0" anchor="ctr"/>
          <a:lstStyle/>
          <a:p>
            <a:pPr marL="0" indent="0" algn="ctr">
              <a:buNone/>
            </a:pPr>
            <a:r>
              <a:rPr lang="en-US" sz="1600" b="1" dirty="0">
                <a:solidFill>
                  <a:srgbClr val="FFFFFF"/>
                </a:solidFill>
                <a:latin typeface="Century Gothic" pitchFamily="34" charset="0"/>
                <a:ea typeface="Century Gothic" pitchFamily="34" charset="-122"/>
                <a:cs typeface="Century Gothic" pitchFamily="34" charset="-120"/>
              </a:rPr>
              <a:t>Higher tier</a:t>
            </a:r>
            <a:endParaRPr lang="en-US" sz="1600" dirty="0"/>
          </a:p>
        </p:txBody>
      </p:sp>
      <p:sp>
        <p:nvSpPr>
          <p:cNvPr id="19" name="Text 16"/>
          <p:cNvSpPr txBox="1"/>
          <p:nvPr/>
        </p:nvSpPr>
        <p:spPr>
          <a:xfrm>
            <a:off x="685800" y="3182112"/>
            <a:ext cx="2514600" cy="548640"/>
          </a:xfrm>
          <a:prstGeom prst="rect">
            <a:avLst/>
          </a:prstGeom>
          <a:noFill/>
          <a:ln/>
        </p:spPr>
        <p:txBody>
          <a:bodyPr wrap="square" lIns="0" tIns="0" rIns="0" bIns="0" rtlCol="0" anchor="ctr"/>
          <a:lstStyle/>
          <a:p>
            <a:pPr marL="0" indent="0" algn="r">
              <a:buNone/>
            </a:pPr>
            <a:r>
              <a:rPr lang="en-US" sz="1200" dirty="0">
                <a:solidFill>
                  <a:srgbClr val="6E5B58"/>
                </a:solidFill>
                <a:latin typeface="Century Gothic" pitchFamily="34" charset="0"/>
                <a:ea typeface="Century Gothic" pitchFamily="34" charset="-122"/>
                <a:cs typeface="Century Gothic" pitchFamily="34" charset="-120"/>
              </a:rPr>
              <a:t>Safety net grade 3</a:t>
            </a:r>
            <a:endParaRPr lang="en-US" sz="1200" dirty="0"/>
          </a:p>
        </p:txBody>
      </p:sp>
      <p:sp>
        <p:nvSpPr>
          <p:cNvPr id="20" name="Text 17"/>
          <p:cNvSpPr txBox="1"/>
          <p:nvPr/>
        </p:nvSpPr>
        <p:spPr>
          <a:xfrm>
            <a:off x="4069080" y="3840480"/>
            <a:ext cx="2926080" cy="292608"/>
          </a:xfrm>
          <a:prstGeom prst="rect">
            <a:avLst/>
          </a:prstGeom>
          <a:noFill/>
          <a:ln/>
        </p:spPr>
        <p:txBody>
          <a:bodyPr wrap="square" lIns="0" tIns="0" rIns="0" bIns="0" rtlCol="0" anchor="ctr"/>
          <a:lstStyle/>
          <a:p>
            <a:pPr marL="0" indent="0" algn="ctr">
              <a:buNone/>
            </a:pPr>
            <a:r>
              <a:rPr lang="en-US" sz="1300" dirty="0">
                <a:solidFill>
                  <a:srgbClr val="6E5B58"/>
                </a:solidFill>
                <a:latin typeface="Century Gothic" pitchFamily="34" charset="0"/>
                <a:ea typeface="Century Gothic" pitchFamily="34" charset="-122"/>
                <a:cs typeface="Century Gothic" pitchFamily="34" charset="-120"/>
              </a:rPr>
              <a:t>Overlap — grades 4 and 5</a:t>
            </a:r>
            <a:endParaRPr lang="en-US" sz="1300" dirty="0"/>
          </a:p>
        </p:txBody>
      </p:sp>
      <p:sp>
        <p:nvSpPr>
          <p:cNvPr id="21" name="Shape 18"/>
          <p:cNvSpPr/>
          <p:nvPr/>
        </p:nvSpPr>
        <p:spPr>
          <a:xfrm>
            <a:off x="640080" y="4224528"/>
            <a:ext cx="5212080" cy="1371600"/>
          </a:xfrm>
          <a:prstGeom prst="roundRect">
            <a:avLst>
              <a:gd name="adj" fmla="val 6000"/>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22" name="Text 19"/>
          <p:cNvSpPr txBox="1"/>
          <p:nvPr/>
        </p:nvSpPr>
        <p:spPr>
          <a:xfrm>
            <a:off x="932688" y="4389120"/>
            <a:ext cx="4626864" cy="347472"/>
          </a:xfrm>
          <a:prstGeom prst="rect">
            <a:avLst/>
          </a:prstGeom>
          <a:noFill/>
          <a:ln/>
        </p:spPr>
        <p:txBody>
          <a:bodyPr wrap="square" lIns="0" tIns="0" rIns="0" bIns="0" rtlCol="0" anchor="ctr"/>
          <a:lstStyle/>
          <a:p>
            <a:pPr marL="0" indent="0" algn="l">
              <a:buNone/>
            </a:pPr>
            <a:r>
              <a:rPr lang="en-US" sz="1700" b="1" dirty="0">
                <a:solidFill>
                  <a:srgbClr val="CD0506"/>
                </a:solidFill>
                <a:latin typeface="Century Gothic" pitchFamily="34" charset="0"/>
                <a:ea typeface="Century Gothic" pitchFamily="34" charset="-122"/>
                <a:cs typeface="Century Gothic" pitchFamily="34" charset="-120"/>
              </a:rPr>
              <a:t>Foundation tier</a:t>
            </a:r>
            <a:endParaRPr lang="en-US" sz="1700" dirty="0"/>
          </a:p>
        </p:txBody>
      </p:sp>
      <p:sp>
        <p:nvSpPr>
          <p:cNvPr id="23" name="Text 20"/>
          <p:cNvSpPr txBox="1"/>
          <p:nvPr/>
        </p:nvSpPr>
        <p:spPr>
          <a:xfrm>
            <a:off x="932688" y="4736592"/>
            <a:ext cx="4626864" cy="804672"/>
          </a:xfrm>
          <a:prstGeom prst="rect">
            <a:avLst/>
          </a:prstGeom>
          <a:noFill/>
          <a:ln/>
        </p:spPr>
        <p:txBody>
          <a:bodyPr wrap="square" lIns="0" tIns="0" rIns="0" bIns="0" rtlCol="0" anchor="t"/>
          <a:lstStyle/>
          <a:p>
            <a:pPr marL="0" indent="0" algn="l">
              <a:lnSpc>
                <a:spcPct val="122000"/>
              </a:lnSpc>
              <a:buNone/>
            </a:pPr>
            <a:r>
              <a:rPr lang="en-US" sz="1250" dirty="0">
                <a:solidFill>
                  <a:srgbClr val="3A2B29"/>
                </a:solidFill>
                <a:latin typeface="Century Gothic" pitchFamily="34" charset="0"/>
                <a:ea typeface="Century Gothic" pitchFamily="34" charset="-122"/>
                <a:cs typeface="Century Gothic" pitchFamily="34" charset="-120"/>
              </a:rPr>
              <a:t>Grade 5 is the highest available. Grade 4 is a standard pass and grade 5 a strong pass — the grade most colleges and apprenticeships ask for.</a:t>
            </a:r>
            <a:endParaRPr lang="en-US" sz="1250" dirty="0"/>
          </a:p>
        </p:txBody>
      </p:sp>
      <p:sp>
        <p:nvSpPr>
          <p:cNvPr id="24" name="Shape 21"/>
          <p:cNvSpPr/>
          <p:nvPr/>
        </p:nvSpPr>
        <p:spPr>
          <a:xfrm>
            <a:off x="6309360" y="4224528"/>
            <a:ext cx="5212080" cy="1371600"/>
          </a:xfrm>
          <a:prstGeom prst="roundRect">
            <a:avLst>
              <a:gd name="adj" fmla="val 6000"/>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25" name="Text 22"/>
          <p:cNvSpPr txBox="1"/>
          <p:nvPr/>
        </p:nvSpPr>
        <p:spPr>
          <a:xfrm>
            <a:off x="6601968" y="4389120"/>
            <a:ext cx="4626864" cy="347472"/>
          </a:xfrm>
          <a:prstGeom prst="rect">
            <a:avLst/>
          </a:prstGeom>
          <a:noFill/>
          <a:ln/>
        </p:spPr>
        <p:txBody>
          <a:bodyPr wrap="square" lIns="0" tIns="0" rIns="0" bIns="0" rtlCol="0" anchor="ctr"/>
          <a:lstStyle/>
          <a:p>
            <a:pPr marL="0" indent="0" algn="l">
              <a:buNone/>
            </a:pPr>
            <a:r>
              <a:rPr lang="en-US" sz="1700" b="1" dirty="0">
                <a:solidFill>
                  <a:srgbClr val="CD0506"/>
                </a:solidFill>
                <a:latin typeface="Century Gothic" pitchFamily="34" charset="0"/>
                <a:ea typeface="Century Gothic" pitchFamily="34" charset="-122"/>
                <a:cs typeface="Century Gothic" pitchFamily="34" charset="-120"/>
              </a:rPr>
              <a:t>Higher tier</a:t>
            </a:r>
            <a:endParaRPr lang="en-US" sz="1700" dirty="0"/>
          </a:p>
        </p:txBody>
      </p:sp>
      <p:sp>
        <p:nvSpPr>
          <p:cNvPr id="26" name="Text 23"/>
          <p:cNvSpPr txBox="1"/>
          <p:nvPr/>
        </p:nvSpPr>
        <p:spPr>
          <a:xfrm>
            <a:off x="6601968" y="4736592"/>
            <a:ext cx="4626864" cy="804672"/>
          </a:xfrm>
          <a:prstGeom prst="rect">
            <a:avLst/>
          </a:prstGeom>
          <a:noFill/>
          <a:ln/>
        </p:spPr>
        <p:txBody>
          <a:bodyPr wrap="square" lIns="0" tIns="0" rIns="0" bIns="0" rtlCol="0" anchor="t"/>
          <a:lstStyle/>
          <a:p>
            <a:pPr marL="0" indent="0" algn="l">
              <a:lnSpc>
                <a:spcPct val="122000"/>
              </a:lnSpc>
              <a:buNone/>
            </a:pPr>
            <a:r>
              <a:rPr lang="en-US" sz="1250" dirty="0">
                <a:solidFill>
                  <a:srgbClr val="3A2B29"/>
                </a:solidFill>
                <a:latin typeface="Century Gothic" pitchFamily="34" charset="0"/>
                <a:ea typeface="Century Gothic" pitchFamily="34" charset="-122"/>
                <a:cs typeface="Century Gothic" pitchFamily="34" charset="-120"/>
              </a:rPr>
              <a:t>The dashed 3 is awarded only to a student who misses grade 4 by a small margin. Below that safety net the result is a U — not a 2 or a 1.</a:t>
            </a:r>
            <a:endParaRPr lang="en-US" sz="1250" dirty="0"/>
          </a:p>
        </p:txBody>
      </p:sp>
      <p:sp>
        <p:nvSpPr>
          <p:cNvPr id="27" name="Shape 24"/>
          <p:cNvSpPr/>
          <p:nvPr/>
        </p:nvSpPr>
        <p:spPr>
          <a:xfrm>
            <a:off x="640080" y="5715000"/>
            <a:ext cx="10881360" cy="868680"/>
          </a:xfrm>
          <a:prstGeom prst="roundRect">
            <a:avLst>
              <a:gd name="adj" fmla="val 9474"/>
            </a:avLst>
          </a:prstGeom>
          <a:solidFill>
            <a:srgbClr val="CD0506"/>
          </a:solidFill>
          <a:ln w="12700">
            <a:solidFill>
              <a:srgbClr val="CD0506"/>
            </a:solidFill>
            <a:prstDash val="solid"/>
          </a:ln>
        </p:spPr>
        <p:txBody>
          <a:bodyPr/>
          <a:lstStyle/>
          <a:p>
            <a:endParaRPr lang="en-GB"/>
          </a:p>
        </p:txBody>
      </p:sp>
      <p:sp>
        <p:nvSpPr>
          <p:cNvPr id="28" name="Text 25"/>
          <p:cNvSpPr txBox="1"/>
          <p:nvPr/>
        </p:nvSpPr>
        <p:spPr>
          <a:xfrm>
            <a:off x="914400" y="5815584"/>
            <a:ext cx="10332720" cy="329184"/>
          </a:xfrm>
          <a:prstGeom prst="rect">
            <a:avLst/>
          </a:prstGeom>
          <a:noFill/>
          <a:ln/>
        </p:spPr>
        <p:txBody>
          <a:bodyPr wrap="square" lIns="0" tIns="0" rIns="0" bIns="0" rtlCol="0" anchor="ctr"/>
          <a:lstStyle/>
          <a:p>
            <a:pPr marL="0" indent="0" algn="ctr">
              <a:buNone/>
            </a:pPr>
            <a:r>
              <a:rPr lang="en-US" sz="1800" b="1" dirty="0">
                <a:solidFill>
                  <a:srgbClr val="FFFFFF"/>
                </a:solidFill>
                <a:latin typeface="Century Gothic" pitchFamily="34" charset="0"/>
                <a:ea typeface="Century Gothic" pitchFamily="34" charset="-122"/>
                <a:cs typeface="Century Gothic" pitchFamily="34" charset="-120"/>
              </a:rPr>
              <a:t>Classes Y1, Y2, Y3 and Y4 are sitting Higher tier.</a:t>
            </a:r>
            <a:endParaRPr lang="en-US" sz="1800" dirty="0"/>
          </a:p>
        </p:txBody>
      </p:sp>
      <p:sp>
        <p:nvSpPr>
          <p:cNvPr id="29" name="Text 26"/>
          <p:cNvSpPr txBox="1"/>
          <p:nvPr/>
        </p:nvSpPr>
        <p:spPr>
          <a:xfrm>
            <a:off x="914400" y="6163056"/>
            <a:ext cx="10332720" cy="292608"/>
          </a:xfrm>
          <a:prstGeom prst="rect">
            <a:avLst/>
          </a:prstGeom>
          <a:noFill/>
          <a:ln/>
        </p:spPr>
        <p:txBody>
          <a:bodyPr wrap="square" lIns="0" tIns="0" rIns="0" bIns="0" rtlCol="0" anchor="ctr"/>
          <a:lstStyle/>
          <a:p>
            <a:pPr marL="0" indent="0" algn="ctr">
              <a:buNone/>
            </a:pPr>
            <a:r>
              <a:rPr lang="en-US" sz="1250" dirty="0">
                <a:solidFill>
                  <a:srgbClr val="FBE9E9"/>
                </a:solidFill>
                <a:latin typeface="Century Gothic" pitchFamily="34" charset="0"/>
                <a:ea typeface="Century Gothic" pitchFamily="34" charset="-122"/>
                <a:cs typeface="Century Gothic" pitchFamily="34" charset="-120"/>
              </a:rPr>
              <a:t>Every other class is being prepared for Foundation. Tiers are confirmed in the spring, on the evidence of the mocks.</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3"/>
          <a:stretch>
            <a:fillRect/>
          </a:stretch>
        </p:blipFill>
        <p:spPr>
          <a:xfrm>
            <a:off x="10954512" y="310896"/>
            <a:ext cx="566928" cy="566928"/>
          </a:xfrm>
          <a:prstGeom prst="rect">
            <a:avLst/>
          </a:prstGeom>
        </p:spPr>
      </p:pic>
      <p:sp>
        <p:nvSpPr>
          <p:cNvPr id="3" name="Text 0"/>
          <p:cNvSpPr txBox="1"/>
          <p:nvPr/>
        </p:nvSpPr>
        <p:spPr>
          <a:xfrm>
            <a:off x="640080" y="347472"/>
            <a:ext cx="10058400" cy="658368"/>
          </a:xfrm>
          <a:prstGeom prst="rect">
            <a:avLst/>
          </a:prstGeom>
          <a:noFill/>
          <a:ln/>
        </p:spPr>
        <p:txBody>
          <a:bodyPr wrap="square" lIns="0" tIns="0" rIns="0" bIns="0" rtlCol="0" anchor="ctr"/>
          <a:lstStyle/>
          <a:p>
            <a:pPr marL="0" indent="0" algn="l">
              <a:buNone/>
            </a:pPr>
            <a:r>
              <a:rPr lang="en-US" sz="3100" b="1" dirty="0">
                <a:solidFill>
                  <a:srgbClr val="7F423C"/>
                </a:solidFill>
                <a:latin typeface="Century Gothic" pitchFamily="34" charset="0"/>
                <a:ea typeface="Century Gothic" pitchFamily="34" charset="-122"/>
                <a:cs typeface="Century Gothic" pitchFamily="34" charset="-120"/>
              </a:rPr>
              <a:t>Equipment they need</a:t>
            </a:r>
            <a:endParaRPr lang="en-US" sz="3100" dirty="0"/>
          </a:p>
        </p:txBody>
      </p:sp>
      <p:sp>
        <p:nvSpPr>
          <p:cNvPr id="4" name="Text 1"/>
          <p:cNvSpPr txBox="1"/>
          <p:nvPr/>
        </p:nvSpPr>
        <p:spPr>
          <a:xfrm>
            <a:off x="640080" y="1024128"/>
            <a:ext cx="10058400" cy="384048"/>
          </a:xfrm>
          <a:prstGeom prst="rect">
            <a:avLst/>
          </a:prstGeom>
          <a:noFill/>
          <a:ln/>
        </p:spPr>
        <p:txBody>
          <a:bodyPr wrap="square" lIns="0" tIns="0" rIns="0" bIns="0" rtlCol="0" anchor="ctr"/>
          <a:lstStyle/>
          <a:p>
            <a:pPr marL="0" indent="0" algn="l">
              <a:buNone/>
            </a:pPr>
            <a:r>
              <a:rPr lang="en-US" sz="1500" dirty="0">
                <a:solidFill>
                  <a:srgbClr val="6E5B58"/>
                </a:solidFill>
                <a:latin typeface="Century Gothic" pitchFamily="34" charset="0"/>
                <a:ea typeface="Century Gothic" pitchFamily="34" charset="-122"/>
                <a:cs typeface="Century Gothic" pitchFamily="34" charset="-120"/>
              </a:rPr>
              <a:t>Every lesson, every mock, every exam. Not borrowed on the day.</a:t>
            </a:r>
            <a:endParaRPr lang="en-US" sz="1500" dirty="0"/>
          </a:p>
        </p:txBody>
      </p:sp>
      <p:sp>
        <p:nvSpPr>
          <p:cNvPr id="5" name="Shape 2"/>
          <p:cNvSpPr/>
          <p:nvPr/>
        </p:nvSpPr>
        <p:spPr>
          <a:xfrm>
            <a:off x="640080" y="1874520"/>
            <a:ext cx="5212080" cy="3429000"/>
          </a:xfrm>
          <a:prstGeom prst="roundRect">
            <a:avLst>
              <a:gd name="adj" fmla="val 2400"/>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pic>
        <p:nvPicPr>
          <p:cNvPr id="6" name="Image 1" descr="assets/calculator.png"/>
          <p:cNvPicPr>
            <a:picLocks noChangeAspect="1"/>
          </p:cNvPicPr>
          <p:nvPr/>
        </p:nvPicPr>
        <p:blipFill>
          <a:blip r:embed="rId4"/>
          <a:stretch>
            <a:fillRect/>
          </a:stretch>
        </p:blipFill>
        <p:spPr>
          <a:xfrm>
            <a:off x="1051560" y="2194560"/>
            <a:ext cx="1143000" cy="2395728"/>
          </a:xfrm>
          <a:prstGeom prst="rect">
            <a:avLst/>
          </a:prstGeom>
        </p:spPr>
      </p:pic>
      <p:sp>
        <p:nvSpPr>
          <p:cNvPr id="7" name="Text 3"/>
          <p:cNvSpPr txBox="1"/>
          <p:nvPr/>
        </p:nvSpPr>
        <p:spPr>
          <a:xfrm>
            <a:off x="2423160" y="2240280"/>
            <a:ext cx="3063240" cy="457200"/>
          </a:xfrm>
          <a:prstGeom prst="rect">
            <a:avLst/>
          </a:prstGeom>
          <a:noFill/>
          <a:ln/>
        </p:spPr>
        <p:txBody>
          <a:bodyPr wrap="square" lIns="0" tIns="0" rIns="0" bIns="0" rtlCol="0" anchor="ctr"/>
          <a:lstStyle/>
          <a:p>
            <a:pPr marL="0" indent="0" algn="l">
              <a:buNone/>
            </a:pPr>
            <a:r>
              <a:rPr lang="en-US" sz="2000" b="1" dirty="0">
                <a:solidFill>
                  <a:srgbClr val="7F423C"/>
                </a:solidFill>
                <a:latin typeface="Century Gothic" pitchFamily="34" charset="0"/>
                <a:ea typeface="Century Gothic" pitchFamily="34" charset="-122"/>
                <a:cs typeface="Century Gothic" pitchFamily="34" charset="-120"/>
              </a:rPr>
              <a:t>Casio FX-83GTCW</a:t>
            </a:r>
            <a:endParaRPr lang="en-US" sz="2000" dirty="0"/>
          </a:p>
        </p:txBody>
      </p:sp>
      <p:sp>
        <p:nvSpPr>
          <p:cNvPr id="8" name="Text 4"/>
          <p:cNvSpPr txBox="1"/>
          <p:nvPr/>
        </p:nvSpPr>
        <p:spPr>
          <a:xfrm>
            <a:off x="2423160" y="2743200"/>
            <a:ext cx="3063240" cy="1051560"/>
          </a:xfrm>
          <a:prstGeom prst="rect">
            <a:avLst/>
          </a:prstGeom>
          <a:noFill/>
          <a:ln/>
        </p:spPr>
        <p:txBody>
          <a:bodyPr wrap="square" lIns="0" tIns="0" rIns="0" bIns="0" rtlCol="0" anchor="t"/>
          <a:lstStyle/>
          <a:p>
            <a:pPr marL="0" indent="0" algn="l">
              <a:lnSpc>
                <a:spcPct val="120000"/>
              </a:lnSpc>
              <a:buNone/>
            </a:pPr>
            <a:r>
              <a:rPr lang="en-US" sz="1300" dirty="0">
                <a:solidFill>
                  <a:srgbClr val="6E5B58"/>
                </a:solidFill>
                <a:latin typeface="Century Gothic" pitchFamily="34" charset="0"/>
                <a:ea typeface="Century Gothic" pitchFamily="34" charset="-122"/>
                <a:cs typeface="Century Gothic" pitchFamily="34" charset="-120"/>
              </a:rPr>
              <a:t>This is the model we teach from. Other calculators have the buttons in different places, which costs marks under time pressure.</a:t>
            </a:r>
            <a:endParaRPr lang="en-US" sz="1300" dirty="0"/>
          </a:p>
        </p:txBody>
      </p:sp>
      <p:pic>
        <p:nvPicPr>
          <p:cNvPr id="9" name="Image 2" descr="assets/qr_calc.png"/>
          <p:cNvPicPr>
            <a:picLocks noChangeAspect="1"/>
          </p:cNvPicPr>
          <p:nvPr/>
        </p:nvPicPr>
        <p:blipFill>
          <a:blip r:embed="rId5"/>
          <a:stretch>
            <a:fillRect/>
          </a:stretch>
        </p:blipFill>
        <p:spPr>
          <a:xfrm>
            <a:off x="2423160" y="3886200"/>
            <a:ext cx="868680" cy="868680"/>
          </a:xfrm>
          <a:prstGeom prst="rect">
            <a:avLst/>
          </a:prstGeom>
        </p:spPr>
      </p:pic>
      <p:sp>
        <p:nvSpPr>
          <p:cNvPr id="10" name="Text 5"/>
          <p:cNvSpPr txBox="1"/>
          <p:nvPr/>
        </p:nvSpPr>
        <p:spPr>
          <a:xfrm>
            <a:off x="3364992" y="4160520"/>
            <a:ext cx="1463040" cy="320040"/>
          </a:xfrm>
          <a:prstGeom prst="rect">
            <a:avLst/>
          </a:prstGeom>
          <a:noFill/>
          <a:ln/>
        </p:spPr>
        <p:txBody>
          <a:bodyPr wrap="square" lIns="0" tIns="0" rIns="0" bIns="0" rtlCol="0" anchor="ctr"/>
          <a:lstStyle/>
          <a:p>
            <a:pPr marL="0" indent="0" algn="l">
              <a:buNone/>
            </a:pPr>
            <a:r>
              <a:rPr lang="en-US" sz="1200" dirty="0">
                <a:solidFill>
                  <a:srgbClr val="6E5B58"/>
                </a:solidFill>
                <a:latin typeface="Century Gothic" pitchFamily="34" charset="0"/>
                <a:ea typeface="Century Gothic" pitchFamily="34" charset="-122"/>
                <a:cs typeface="Century Gothic" pitchFamily="34" charset="-120"/>
              </a:rPr>
              <a:t>Scan to buy</a:t>
            </a:r>
            <a:endParaRPr lang="en-US" sz="1200" dirty="0"/>
          </a:p>
        </p:txBody>
      </p:sp>
      <p:sp>
        <p:nvSpPr>
          <p:cNvPr id="11" name="Shape 6"/>
          <p:cNvSpPr/>
          <p:nvPr/>
        </p:nvSpPr>
        <p:spPr>
          <a:xfrm>
            <a:off x="6309360" y="1874520"/>
            <a:ext cx="5212080" cy="3429000"/>
          </a:xfrm>
          <a:prstGeom prst="roundRect">
            <a:avLst>
              <a:gd name="adj" fmla="val 2400"/>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pic>
        <p:nvPicPr>
          <p:cNvPr id="12" name="Image 3" descr="assets/geometryset.png"/>
          <p:cNvPicPr>
            <a:picLocks noChangeAspect="1"/>
          </p:cNvPicPr>
          <p:nvPr/>
        </p:nvPicPr>
        <p:blipFill>
          <a:blip r:embed="rId6"/>
          <a:stretch>
            <a:fillRect/>
          </a:stretch>
        </p:blipFill>
        <p:spPr>
          <a:xfrm>
            <a:off x="7863840" y="2148840"/>
            <a:ext cx="2103120" cy="1865376"/>
          </a:xfrm>
          <a:prstGeom prst="rect">
            <a:avLst/>
          </a:prstGeom>
        </p:spPr>
      </p:pic>
      <p:sp>
        <p:nvSpPr>
          <p:cNvPr id="13" name="Text 7"/>
          <p:cNvSpPr txBox="1"/>
          <p:nvPr/>
        </p:nvSpPr>
        <p:spPr>
          <a:xfrm>
            <a:off x="6675120" y="4160520"/>
            <a:ext cx="4480560" cy="411480"/>
          </a:xfrm>
          <a:prstGeom prst="rect">
            <a:avLst/>
          </a:prstGeom>
          <a:noFill/>
          <a:ln/>
        </p:spPr>
        <p:txBody>
          <a:bodyPr wrap="square" lIns="0" tIns="0" rIns="0" bIns="0" rtlCol="0" anchor="ctr"/>
          <a:lstStyle/>
          <a:p>
            <a:pPr marL="0" indent="0" algn="l">
              <a:buNone/>
            </a:pPr>
            <a:r>
              <a:rPr lang="en-US" sz="2000" b="1" dirty="0">
                <a:solidFill>
                  <a:srgbClr val="7F423C"/>
                </a:solidFill>
                <a:latin typeface="Century Gothic" pitchFamily="34" charset="0"/>
                <a:ea typeface="Century Gothic" pitchFamily="34" charset="-122"/>
                <a:cs typeface="Century Gothic" pitchFamily="34" charset="-120"/>
              </a:rPr>
              <a:t>A maths set</a:t>
            </a:r>
            <a:endParaRPr lang="en-US" sz="2000" dirty="0"/>
          </a:p>
        </p:txBody>
      </p:sp>
      <p:sp>
        <p:nvSpPr>
          <p:cNvPr id="14" name="Text 8"/>
          <p:cNvSpPr txBox="1"/>
          <p:nvPr/>
        </p:nvSpPr>
        <p:spPr>
          <a:xfrm>
            <a:off x="6675120" y="4617720"/>
            <a:ext cx="4480560" cy="640080"/>
          </a:xfrm>
          <a:prstGeom prst="rect">
            <a:avLst/>
          </a:prstGeom>
          <a:noFill/>
          <a:ln/>
        </p:spPr>
        <p:txBody>
          <a:bodyPr wrap="square" lIns="0" tIns="0" rIns="0" bIns="0" rtlCol="0" anchor="t"/>
          <a:lstStyle/>
          <a:p>
            <a:pPr marL="0" indent="0" algn="l">
              <a:lnSpc>
                <a:spcPct val="125000"/>
              </a:lnSpc>
              <a:buNone/>
            </a:pPr>
            <a:r>
              <a:rPr lang="en-US" sz="1400" dirty="0">
                <a:solidFill>
                  <a:srgbClr val="3A2B29"/>
                </a:solidFill>
                <a:latin typeface="Century Gothic" pitchFamily="34" charset="0"/>
                <a:ea typeface="Century Gothic" pitchFamily="34" charset="-122"/>
                <a:cs typeface="Century Gothic" pitchFamily="34" charset="-120"/>
              </a:rPr>
              <a:t>Pen  ·  Pencil  ·  Ruler</a:t>
            </a:r>
            <a:endParaRPr lang="en-US" sz="1400" dirty="0"/>
          </a:p>
          <a:p>
            <a:pPr marL="0" indent="0" algn="l">
              <a:lnSpc>
                <a:spcPct val="125000"/>
              </a:lnSpc>
              <a:buNone/>
            </a:pPr>
            <a:r>
              <a:rPr lang="en-US" sz="1400" dirty="0">
                <a:solidFill>
                  <a:srgbClr val="3A2B29"/>
                </a:solidFill>
                <a:latin typeface="Century Gothic" pitchFamily="34" charset="0"/>
                <a:ea typeface="Century Gothic" pitchFamily="34" charset="-122"/>
                <a:cs typeface="Century Gothic" pitchFamily="34" charset="-120"/>
              </a:rPr>
              <a:t>Protractor  ·  Pair of compasses</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3"/>
          <a:stretch>
            <a:fillRect/>
          </a:stretch>
        </p:blipFill>
        <p:spPr>
          <a:xfrm>
            <a:off x="10954512" y="310896"/>
            <a:ext cx="566928" cy="566928"/>
          </a:xfrm>
          <a:prstGeom prst="rect">
            <a:avLst/>
          </a:prstGeom>
        </p:spPr>
      </p:pic>
      <p:sp>
        <p:nvSpPr>
          <p:cNvPr id="3" name="Text 0"/>
          <p:cNvSpPr txBox="1"/>
          <p:nvPr/>
        </p:nvSpPr>
        <p:spPr>
          <a:xfrm>
            <a:off x="640080" y="347472"/>
            <a:ext cx="10058400" cy="658368"/>
          </a:xfrm>
          <a:prstGeom prst="rect">
            <a:avLst/>
          </a:prstGeom>
          <a:noFill/>
          <a:ln/>
        </p:spPr>
        <p:txBody>
          <a:bodyPr wrap="square" lIns="0" tIns="0" rIns="0" bIns="0" rtlCol="0" anchor="ctr"/>
          <a:lstStyle/>
          <a:p>
            <a:pPr marL="0" indent="0" algn="l">
              <a:buNone/>
            </a:pPr>
            <a:r>
              <a:rPr lang="en-US" sz="3100" b="1" dirty="0">
                <a:solidFill>
                  <a:srgbClr val="7F423C"/>
                </a:solidFill>
                <a:latin typeface="Century Gothic" pitchFamily="34" charset="0"/>
                <a:ea typeface="Century Gothic" pitchFamily="34" charset="-122"/>
                <a:cs typeface="Century Gothic" pitchFamily="34" charset="-120"/>
              </a:rPr>
              <a:t>Homework</a:t>
            </a:r>
            <a:endParaRPr lang="en-US" sz="3100" dirty="0"/>
          </a:p>
        </p:txBody>
      </p:sp>
      <p:sp>
        <p:nvSpPr>
          <p:cNvPr id="4" name="Text 1"/>
          <p:cNvSpPr txBox="1"/>
          <p:nvPr/>
        </p:nvSpPr>
        <p:spPr>
          <a:xfrm>
            <a:off x="640080" y="1024128"/>
            <a:ext cx="10058400" cy="384048"/>
          </a:xfrm>
          <a:prstGeom prst="rect">
            <a:avLst/>
          </a:prstGeom>
          <a:noFill/>
          <a:ln/>
        </p:spPr>
        <p:txBody>
          <a:bodyPr wrap="square" lIns="0" tIns="0" rIns="0" bIns="0" rtlCol="0" anchor="ctr"/>
          <a:lstStyle/>
          <a:p>
            <a:pPr marL="0" indent="0" algn="l">
              <a:buNone/>
            </a:pPr>
            <a:r>
              <a:rPr lang="en-US" sz="1500" dirty="0">
                <a:solidFill>
                  <a:srgbClr val="6E5B58"/>
                </a:solidFill>
                <a:latin typeface="Century Gothic" pitchFamily="34" charset="0"/>
                <a:ea typeface="Century Gothic" pitchFamily="34" charset="-122"/>
                <a:cs typeface="Century Gothic" pitchFamily="34" charset="-120"/>
              </a:rPr>
              <a:t>Set weekly. Marked weekly.</a:t>
            </a:r>
            <a:endParaRPr lang="en-US" sz="1500" dirty="0"/>
          </a:p>
        </p:txBody>
      </p:sp>
      <p:sp>
        <p:nvSpPr>
          <p:cNvPr id="5" name="Shape 2"/>
          <p:cNvSpPr/>
          <p:nvPr/>
        </p:nvSpPr>
        <p:spPr>
          <a:xfrm>
            <a:off x="640080" y="2011680"/>
            <a:ext cx="3383280" cy="2651760"/>
          </a:xfrm>
          <a:prstGeom prst="roundRect">
            <a:avLst>
              <a:gd name="adj" fmla="val 3103"/>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6" name="Text 3"/>
          <p:cNvSpPr txBox="1"/>
          <p:nvPr/>
        </p:nvSpPr>
        <p:spPr>
          <a:xfrm>
            <a:off x="932688" y="2286000"/>
            <a:ext cx="2798064" cy="502920"/>
          </a:xfrm>
          <a:prstGeom prst="rect">
            <a:avLst/>
          </a:prstGeom>
          <a:noFill/>
          <a:ln/>
        </p:spPr>
        <p:txBody>
          <a:bodyPr wrap="square" lIns="0" tIns="0" rIns="0" bIns="0" rtlCol="0" anchor="ctr"/>
          <a:lstStyle/>
          <a:p>
            <a:pPr marL="0" indent="0" algn="l">
              <a:buNone/>
            </a:pPr>
            <a:r>
              <a:rPr lang="en-US" sz="1800" b="1" dirty="0">
                <a:solidFill>
                  <a:srgbClr val="CD0506"/>
                </a:solidFill>
                <a:latin typeface="Century Gothic" pitchFamily="34" charset="0"/>
                <a:ea typeface="Century Gothic" pitchFamily="34" charset="-122"/>
                <a:cs typeface="Century Gothic" pitchFamily="34" charset="-120"/>
              </a:rPr>
              <a:t>Set every week</a:t>
            </a:r>
            <a:endParaRPr lang="en-US" sz="1800" dirty="0"/>
          </a:p>
        </p:txBody>
      </p:sp>
      <p:sp>
        <p:nvSpPr>
          <p:cNvPr id="7" name="Text 4"/>
          <p:cNvSpPr txBox="1"/>
          <p:nvPr/>
        </p:nvSpPr>
        <p:spPr>
          <a:xfrm>
            <a:off x="932688" y="2834640"/>
            <a:ext cx="2798064" cy="1600200"/>
          </a:xfrm>
          <a:prstGeom prst="rect">
            <a:avLst/>
          </a:prstGeom>
          <a:noFill/>
          <a:ln/>
        </p:spPr>
        <p:txBody>
          <a:bodyPr wrap="square" lIns="0" tIns="0" rIns="0" bIns="0" rtlCol="0" anchor="t"/>
          <a:lstStyle/>
          <a:p>
            <a:pPr marL="0" indent="0" algn="l">
              <a:lnSpc>
                <a:spcPct val="125000"/>
              </a:lnSpc>
              <a:buNone/>
            </a:pPr>
            <a:r>
              <a:rPr lang="en-US" sz="1350" dirty="0">
                <a:solidFill>
                  <a:srgbClr val="3A2B29"/>
                </a:solidFill>
                <a:latin typeface="Century Gothic" pitchFamily="34" charset="0"/>
                <a:ea typeface="Century Gothic" pitchFamily="34" charset="-122"/>
                <a:cs typeface="Century Gothic" pitchFamily="34" charset="-120"/>
              </a:rPr>
              <a:t>A past paper, or a section of one, is handed out by the class teacher each week and marked the week after. Not optional, and not extra.</a:t>
            </a:r>
            <a:endParaRPr lang="en-US" sz="1350" dirty="0"/>
          </a:p>
        </p:txBody>
      </p:sp>
      <p:sp>
        <p:nvSpPr>
          <p:cNvPr id="8" name="Shape 5"/>
          <p:cNvSpPr/>
          <p:nvPr/>
        </p:nvSpPr>
        <p:spPr>
          <a:xfrm>
            <a:off x="4389120" y="2011680"/>
            <a:ext cx="3383280" cy="2651760"/>
          </a:xfrm>
          <a:prstGeom prst="roundRect">
            <a:avLst>
              <a:gd name="adj" fmla="val 3103"/>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9" name="Text 6"/>
          <p:cNvSpPr txBox="1"/>
          <p:nvPr/>
        </p:nvSpPr>
        <p:spPr>
          <a:xfrm>
            <a:off x="4681728" y="2286000"/>
            <a:ext cx="2798064" cy="502920"/>
          </a:xfrm>
          <a:prstGeom prst="rect">
            <a:avLst/>
          </a:prstGeom>
          <a:noFill/>
          <a:ln/>
        </p:spPr>
        <p:txBody>
          <a:bodyPr wrap="square" lIns="0" tIns="0" rIns="0" bIns="0" rtlCol="0" anchor="ctr"/>
          <a:lstStyle/>
          <a:p>
            <a:pPr marL="0" indent="0" algn="l">
              <a:buNone/>
            </a:pPr>
            <a:r>
              <a:rPr lang="en-US" sz="1800" b="1" dirty="0">
                <a:solidFill>
                  <a:srgbClr val="CD0506"/>
                </a:solidFill>
                <a:latin typeface="Century Gothic" pitchFamily="34" charset="0"/>
                <a:ea typeface="Century Gothic" pitchFamily="34" charset="-122"/>
                <a:cs typeface="Century Gothic" pitchFamily="34" charset="-120"/>
              </a:rPr>
              <a:t>You can see it too</a:t>
            </a:r>
            <a:endParaRPr lang="en-US" sz="1800" dirty="0"/>
          </a:p>
        </p:txBody>
      </p:sp>
      <p:sp>
        <p:nvSpPr>
          <p:cNvPr id="10" name="Text 7"/>
          <p:cNvSpPr txBox="1"/>
          <p:nvPr/>
        </p:nvSpPr>
        <p:spPr>
          <a:xfrm>
            <a:off x="4681728" y="2834640"/>
            <a:ext cx="2798064" cy="1600200"/>
          </a:xfrm>
          <a:prstGeom prst="rect">
            <a:avLst/>
          </a:prstGeom>
          <a:noFill/>
          <a:ln/>
        </p:spPr>
        <p:txBody>
          <a:bodyPr wrap="square" lIns="0" tIns="0" rIns="0" bIns="0" rtlCol="0" anchor="t"/>
          <a:lstStyle/>
          <a:p>
            <a:pPr marL="0" indent="0" algn="l">
              <a:lnSpc>
                <a:spcPct val="125000"/>
              </a:lnSpc>
              <a:buNone/>
            </a:pPr>
            <a:r>
              <a:rPr lang="en-US" sz="1350" dirty="0">
                <a:solidFill>
                  <a:srgbClr val="3A2B29"/>
                </a:solidFill>
                <a:latin typeface="Century Gothic" pitchFamily="34" charset="0"/>
                <a:ea typeface="Century Gothic" pitchFamily="34" charset="-122"/>
                <a:cs typeface="Century Gothic" pitchFamily="34" charset="-120"/>
              </a:rPr>
              <a:t>It comes home on paper. Ask to see it before it goes back, and ask to see it again once it has been marked.</a:t>
            </a:r>
            <a:endParaRPr lang="en-US" sz="1350" dirty="0"/>
          </a:p>
        </p:txBody>
      </p:sp>
      <p:sp>
        <p:nvSpPr>
          <p:cNvPr id="11" name="Shape 8"/>
          <p:cNvSpPr/>
          <p:nvPr/>
        </p:nvSpPr>
        <p:spPr>
          <a:xfrm>
            <a:off x="8138160" y="2011680"/>
            <a:ext cx="3383280" cy="2651760"/>
          </a:xfrm>
          <a:prstGeom prst="roundRect">
            <a:avLst>
              <a:gd name="adj" fmla="val 3103"/>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12" name="Text 9"/>
          <p:cNvSpPr txBox="1"/>
          <p:nvPr/>
        </p:nvSpPr>
        <p:spPr>
          <a:xfrm>
            <a:off x="8430768" y="2286000"/>
            <a:ext cx="2798064" cy="502920"/>
          </a:xfrm>
          <a:prstGeom prst="rect">
            <a:avLst/>
          </a:prstGeom>
          <a:noFill/>
          <a:ln/>
        </p:spPr>
        <p:txBody>
          <a:bodyPr wrap="square" lIns="0" tIns="0" rIns="0" bIns="0" rtlCol="0" anchor="ctr"/>
          <a:lstStyle/>
          <a:p>
            <a:pPr marL="0" indent="0" algn="l">
              <a:buNone/>
            </a:pPr>
            <a:r>
              <a:rPr lang="en-US" sz="1800" b="1" dirty="0">
                <a:solidFill>
                  <a:srgbClr val="CD0506"/>
                </a:solidFill>
                <a:latin typeface="Century Gothic" pitchFamily="34" charset="0"/>
                <a:ea typeface="Century Gothic" pitchFamily="34" charset="-122"/>
                <a:cs typeface="Century Gothic" pitchFamily="34" charset="-120"/>
              </a:rPr>
              <a:t>“I’ve done it all”</a:t>
            </a:r>
            <a:endParaRPr lang="en-US" sz="1800" dirty="0"/>
          </a:p>
        </p:txBody>
      </p:sp>
      <p:sp>
        <p:nvSpPr>
          <p:cNvPr id="13" name="Text 10"/>
          <p:cNvSpPr txBox="1"/>
          <p:nvPr/>
        </p:nvSpPr>
        <p:spPr>
          <a:xfrm>
            <a:off x="8430768" y="2834640"/>
            <a:ext cx="2798064" cy="1600200"/>
          </a:xfrm>
          <a:prstGeom prst="rect">
            <a:avLst/>
          </a:prstGeom>
          <a:noFill/>
          <a:ln/>
        </p:spPr>
        <p:txBody>
          <a:bodyPr wrap="square" lIns="0" tIns="0" rIns="0" bIns="0" rtlCol="0" anchor="t"/>
          <a:lstStyle/>
          <a:p>
            <a:pPr marL="0" indent="0" algn="l">
              <a:lnSpc>
                <a:spcPct val="125000"/>
              </a:lnSpc>
              <a:buNone/>
            </a:pPr>
            <a:r>
              <a:rPr lang="en-US" sz="1350" dirty="0">
                <a:solidFill>
                  <a:srgbClr val="3A2B29"/>
                </a:solidFill>
                <a:latin typeface="Century Gothic" pitchFamily="34" charset="0"/>
                <a:ea typeface="Century Gothic" pitchFamily="34" charset="-122"/>
                <a:cs typeface="Century Gothic" pitchFamily="34" charset="-120"/>
              </a:rPr>
              <a:t>Completion is not the same as understanding. The useful question is what they got wrong, and whether they went back and redid it.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3"/>
          <a:stretch>
            <a:fillRect/>
          </a:stretch>
        </p:blipFill>
        <p:spPr>
          <a:xfrm>
            <a:off x="10954512" y="310896"/>
            <a:ext cx="566928" cy="566928"/>
          </a:xfrm>
          <a:prstGeom prst="rect">
            <a:avLst/>
          </a:prstGeom>
        </p:spPr>
      </p:pic>
      <p:sp>
        <p:nvSpPr>
          <p:cNvPr id="3" name="Text 0"/>
          <p:cNvSpPr txBox="1"/>
          <p:nvPr/>
        </p:nvSpPr>
        <p:spPr>
          <a:xfrm>
            <a:off x="640080" y="347472"/>
            <a:ext cx="10058400" cy="658368"/>
          </a:xfrm>
          <a:prstGeom prst="rect">
            <a:avLst/>
          </a:prstGeom>
          <a:noFill/>
          <a:ln/>
        </p:spPr>
        <p:txBody>
          <a:bodyPr wrap="square" lIns="0" tIns="0" rIns="0" bIns="0" rtlCol="0" anchor="ctr"/>
          <a:lstStyle/>
          <a:p>
            <a:pPr marL="0" indent="0" algn="l">
              <a:buNone/>
            </a:pPr>
            <a:r>
              <a:rPr lang="en-US" sz="3100" b="1" dirty="0">
                <a:solidFill>
                  <a:srgbClr val="7F423C"/>
                </a:solidFill>
                <a:latin typeface="Century Gothic" pitchFamily="34" charset="0"/>
                <a:ea typeface="Century Gothic" pitchFamily="34" charset="-122"/>
                <a:cs typeface="Century Gothic" pitchFamily="34" charset="-120"/>
              </a:rPr>
              <a:t>Revision guides</a:t>
            </a:r>
            <a:endParaRPr lang="en-US" sz="3100" dirty="0"/>
          </a:p>
        </p:txBody>
      </p:sp>
      <p:sp>
        <p:nvSpPr>
          <p:cNvPr id="4" name="Text 1"/>
          <p:cNvSpPr txBox="1"/>
          <p:nvPr/>
        </p:nvSpPr>
        <p:spPr>
          <a:xfrm>
            <a:off x="640080" y="1024128"/>
            <a:ext cx="10058400" cy="384048"/>
          </a:xfrm>
          <a:prstGeom prst="rect">
            <a:avLst/>
          </a:prstGeom>
          <a:noFill/>
          <a:ln/>
        </p:spPr>
        <p:txBody>
          <a:bodyPr wrap="square" lIns="0" tIns="0" rIns="0" bIns="0" rtlCol="0" anchor="ctr"/>
          <a:lstStyle/>
          <a:p>
            <a:pPr marL="0" indent="0" algn="l">
              <a:buNone/>
            </a:pPr>
            <a:r>
              <a:rPr lang="en-US" sz="1500" dirty="0">
                <a:solidFill>
                  <a:srgbClr val="6E5B58"/>
                </a:solidFill>
                <a:latin typeface="Century Gothic" pitchFamily="34" charset="0"/>
                <a:ea typeface="Century Gothic" pitchFamily="34" charset="-122"/>
                <a:cs typeface="Century Gothic" pitchFamily="34" charset="-120"/>
              </a:rPr>
              <a:t>One guide, used properly, beats three on a shelf.</a:t>
            </a:r>
            <a:endParaRPr lang="en-US" sz="1500" dirty="0"/>
          </a:p>
        </p:txBody>
      </p:sp>
      <p:sp>
        <p:nvSpPr>
          <p:cNvPr id="5" name="Shape 2"/>
          <p:cNvSpPr/>
          <p:nvPr/>
        </p:nvSpPr>
        <p:spPr>
          <a:xfrm>
            <a:off x="640080" y="1874520"/>
            <a:ext cx="5212080" cy="3246120"/>
          </a:xfrm>
          <a:prstGeom prst="roundRect">
            <a:avLst>
              <a:gd name="adj" fmla="val 2535"/>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pic>
        <p:nvPicPr>
          <p:cNvPr id="6" name="Image 1" descr="assets/collins.png"/>
          <p:cNvPicPr>
            <a:picLocks noChangeAspect="1"/>
          </p:cNvPicPr>
          <p:nvPr/>
        </p:nvPicPr>
        <p:blipFill>
          <a:blip r:embed="rId4"/>
          <a:stretch>
            <a:fillRect/>
          </a:stretch>
        </p:blipFill>
        <p:spPr>
          <a:xfrm>
            <a:off x="1051560" y="2240280"/>
            <a:ext cx="1828800" cy="1828800"/>
          </a:xfrm>
          <a:prstGeom prst="rect">
            <a:avLst/>
          </a:prstGeom>
        </p:spPr>
      </p:pic>
      <p:sp>
        <p:nvSpPr>
          <p:cNvPr id="7" name="Text 3"/>
          <p:cNvSpPr txBox="1"/>
          <p:nvPr/>
        </p:nvSpPr>
        <p:spPr>
          <a:xfrm>
            <a:off x="3246120" y="2286000"/>
            <a:ext cx="2194560" cy="457200"/>
          </a:xfrm>
          <a:prstGeom prst="rect">
            <a:avLst/>
          </a:prstGeom>
          <a:noFill/>
          <a:ln/>
        </p:spPr>
        <p:txBody>
          <a:bodyPr wrap="square" lIns="0" tIns="0" rIns="0" bIns="0" rtlCol="0" anchor="ctr"/>
          <a:lstStyle/>
          <a:p>
            <a:pPr marL="0" indent="0" algn="l">
              <a:buNone/>
            </a:pPr>
            <a:r>
              <a:rPr lang="en-US" sz="2200" b="1" dirty="0">
                <a:solidFill>
                  <a:srgbClr val="7F423C"/>
                </a:solidFill>
                <a:latin typeface="Century Gothic" pitchFamily="34" charset="0"/>
                <a:ea typeface="Century Gothic" pitchFamily="34" charset="-122"/>
                <a:cs typeface="Century Gothic" pitchFamily="34" charset="-120"/>
              </a:rPr>
              <a:t>Collins</a:t>
            </a:r>
            <a:endParaRPr lang="en-US" sz="2200" dirty="0"/>
          </a:p>
        </p:txBody>
      </p:sp>
      <p:sp>
        <p:nvSpPr>
          <p:cNvPr id="8" name="Text 4"/>
          <p:cNvSpPr txBox="1"/>
          <p:nvPr/>
        </p:nvSpPr>
        <p:spPr>
          <a:xfrm>
            <a:off x="3246120" y="2743200"/>
            <a:ext cx="2194560" cy="320040"/>
          </a:xfrm>
          <a:prstGeom prst="rect">
            <a:avLst/>
          </a:prstGeom>
          <a:noFill/>
          <a:ln/>
        </p:spPr>
        <p:txBody>
          <a:bodyPr wrap="square" lIns="0" tIns="0" rIns="0" bIns="0" rtlCol="0" anchor="ctr"/>
          <a:lstStyle/>
          <a:p>
            <a:pPr marL="0" indent="0" algn="l">
              <a:buNone/>
            </a:pPr>
            <a:r>
              <a:rPr lang="en-US" sz="1500" b="1" dirty="0">
                <a:solidFill>
                  <a:srgbClr val="CD0506"/>
                </a:solidFill>
                <a:latin typeface="Century Gothic" pitchFamily="34" charset="0"/>
                <a:ea typeface="Century Gothic" pitchFamily="34" charset="-122"/>
                <a:cs typeface="Century Gothic" pitchFamily="34" charset="-120"/>
              </a:rPr>
              <a:t>Foundation tier</a:t>
            </a:r>
            <a:endParaRPr lang="en-US" sz="1500" dirty="0"/>
          </a:p>
        </p:txBody>
      </p:sp>
      <p:sp>
        <p:nvSpPr>
          <p:cNvPr id="9" name="Text 5"/>
          <p:cNvSpPr txBox="1"/>
          <p:nvPr/>
        </p:nvSpPr>
        <p:spPr>
          <a:xfrm>
            <a:off x="3246120" y="3072384"/>
            <a:ext cx="2194560" cy="548640"/>
          </a:xfrm>
          <a:prstGeom prst="rect">
            <a:avLst/>
          </a:prstGeom>
          <a:noFill/>
          <a:ln/>
        </p:spPr>
        <p:txBody>
          <a:bodyPr wrap="square" lIns="0" tIns="0" rIns="0" bIns="0" rtlCol="0" anchor="t"/>
          <a:lstStyle/>
          <a:p>
            <a:pPr marL="0" indent="0" algn="l">
              <a:buNone/>
            </a:pPr>
            <a:r>
              <a:rPr lang="en-US" sz="1300" dirty="0">
                <a:solidFill>
                  <a:srgbClr val="6E5B58"/>
                </a:solidFill>
                <a:latin typeface="Century Gothic" pitchFamily="34" charset="0"/>
                <a:ea typeface="Century Gothic" pitchFamily="34" charset="-122"/>
                <a:cs typeface="Century Gothic" pitchFamily="34" charset="-120"/>
              </a:rPr>
              <a:t>Complete Revision &amp; Practice</a:t>
            </a:r>
            <a:endParaRPr lang="en-US" sz="1300" dirty="0"/>
          </a:p>
        </p:txBody>
      </p:sp>
      <p:pic>
        <p:nvPicPr>
          <p:cNvPr id="10" name="Image 2" descr="assets/qr_collins.png"/>
          <p:cNvPicPr>
            <a:picLocks noChangeAspect="1"/>
          </p:cNvPicPr>
          <p:nvPr/>
        </p:nvPicPr>
        <p:blipFill>
          <a:blip r:embed="rId5"/>
          <a:stretch>
            <a:fillRect/>
          </a:stretch>
        </p:blipFill>
        <p:spPr>
          <a:xfrm>
            <a:off x="3246120" y="3703320"/>
            <a:ext cx="868680" cy="868680"/>
          </a:xfrm>
          <a:prstGeom prst="rect">
            <a:avLst/>
          </a:prstGeom>
        </p:spPr>
      </p:pic>
      <p:sp>
        <p:nvSpPr>
          <p:cNvPr id="11" name="Text 6"/>
          <p:cNvSpPr txBox="1"/>
          <p:nvPr/>
        </p:nvSpPr>
        <p:spPr>
          <a:xfrm>
            <a:off x="3246120" y="4617720"/>
            <a:ext cx="1463040" cy="292608"/>
          </a:xfrm>
          <a:prstGeom prst="rect">
            <a:avLst/>
          </a:prstGeom>
          <a:noFill/>
          <a:ln/>
        </p:spPr>
        <p:txBody>
          <a:bodyPr wrap="square" lIns="0" tIns="0" rIns="0" bIns="0" rtlCol="0" anchor="ctr"/>
          <a:lstStyle/>
          <a:p>
            <a:pPr marL="0" indent="0" algn="l">
              <a:buNone/>
            </a:pPr>
            <a:r>
              <a:rPr lang="en-US" sz="1150" dirty="0">
                <a:solidFill>
                  <a:srgbClr val="6E5B58"/>
                </a:solidFill>
                <a:latin typeface="Century Gothic" pitchFamily="34" charset="0"/>
                <a:ea typeface="Century Gothic" pitchFamily="34" charset="-122"/>
                <a:cs typeface="Century Gothic" pitchFamily="34" charset="-120"/>
              </a:rPr>
              <a:t>Scan to buy</a:t>
            </a:r>
            <a:endParaRPr lang="en-US" sz="1150" dirty="0"/>
          </a:p>
        </p:txBody>
      </p:sp>
      <p:sp>
        <p:nvSpPr>
          <p:cNvPr id="12" name="Shape 7"/>
          <p:cNvSpPr/>
          <p:nvPr/>
        </p:nvSpPr>
        <p:spPr>
          <a:xfrm>
            <a:off x="6309360" y="1874520"/>
            <a:ext cx="5212080" cy="3246120"/>
          </a:xfrm>
          <a:prstGeom prst="roundRect">
            <a:avLst>
              <a:gd name="adj" fmla="val 2535"/>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pic>
        <p:nvPicPr>
          <p:cNvPr id="13" name="Image 3" descr="assets/cgp.png"/>
          <p:cNvPicPr>
            <a:picLocks noChangeAspect="1"/>
          </p:cNvPicPr>
          <p:nvPr/>
        </p:nvPicPr>
        <p:blipFill>
          <a:blip r:embed="rId6"/>
          <a:stretch>
            <a:fillRect/>
          </a:stretch>
        </p:blipFill>
        <p:spPr>
          <a:xfrm>
            <a:off x="6720840" y="2240280"/>
            <a:ext cx="1417320" cy="2011680"/>
          </a:xfrm>
          <a:prstGeom prst="rect">
            <a:avLst/>
          </a:prstGeom>
        </p:spPr>
      </p:pic>
      <p:sp>
        <p:nvSpPr>
          <p:cNvPr id="14" name="Text 8"/>
          <p:cNvSpPr txBox="1"/>
          <p:nvPr/>
        </p:nvSpPr>
        <p:spPr>
          <a:xfrm>
            <a:off x="8503920" y="2286000"/>
            <a:ext cx="2606040" cy="457200"/>
          </a:xfrm>
          <a:prstGeom prst="rect">
            <a:avLst/>
          </a:prstGeom>
          <a:noFill/>
          <a:ln/>
        </p:spPr>
        <p:txBody>
          <a:bodyPr wrap="square" lIns="0" tIns="0" rIns="0" bIns="0" rtlCol="0" anchor="ctr"/>
          <a:lstStyle/>
          <a:p>
            <a:pPr marL="0" indent="0" algn="l">
              <a:buNone/>
            </a:pPr>
            <a:r>
              <a:rPr lang="en-US" sz="2200" b="1" dirty="0">
                <a:solidFill>
                  <a:srgbClr val="7F423C"/>
                </a:solidFill>
                <a:latin typeface="Century Gothic" pitchFamily="34" charset="0"/>
                <a:ea typeface="Century Gothic" pitchFamily="34" charset="-122"/>
                <a:cs typeface="Century Gothic" pitchFamily="34" charset="-120"/>
              </a:rPr>
              <a:t>CGP</a:t>
            </a:r>
            <a:endParaRPr lang="en-US" sz="2200" dirty="0"/>
          </a:p>
        </p:txBody>
      </p:sp>
      <p:sp>
        <p:nvSpPr>
          <p:cNvPr id="15" name="Text 9"/>
          <p:cNvSpPr txBox="1"/>
          <p:nvPr/>
        </p:nvSpPr>
        <p:spPr>
          <a:xfrm>
            <a:off x="8503920" y="2743200"/>
            <a:ext cx="2606040" cy="320040"/>
          </a:xfrm>
          <a:prstGeom prst="rect">
            <a:avLst/>
          </a:prstGeom>
          <a:noFill/>
          <a:ln/>
        </p:spPr>
        <p:txBody>
          <a:bodyPr wrap="square" lIns="0" tIns="0" rIns="0" bIns="0" rtlCol="0" anchor="ctr"/>
          <a:lstStyle/>
          <a:p>
            <a:pPr marL="0" indent="0" algn="l">
              <a:buNone/>
            </a:pPr>
            <a:r>
              <a:rPr lang="en-US" sz="1500" b="1" dirty="0">
                <a:solidFill>
                  <a:srgbClr val="CD0506"/>
                </a:solidFill>
                <a:latin typeface="Century Gothic" pitchFamily="34" charset="0"/>
                <a:ea typeface="Century Gothic" pitchFamily="34" charset="-122"/>
                <a:cs typeface="Century Gothic" pitchFamily="34" charset="-120"/>
              </a:rPr>
              <a:t>Higher tier</a:t>
            </a:r>
            <a:endParaRPr lang="en-US" sz="1500" dirty="0"/>
          </a:p>
        </p:txBody>
      </p:sp>
      <p:sp>
        <p:nvSpPr>
          <p:cNvPr id="16" name="Text 10"/>
          <p:cNvSpPr txBox="1"/>
          <p:nvPr/>
        </p:nvSpPr>
        <p:spPr>
          <a:xfrm>
            <a:off x="8503920" y="3072384"/>
            <a:ext cx="2606040" cy="548640"/>
          </a:xfrm>
          <a:prstGeom prst="rect">
            <a:avLst/>
          </a:prstGeom>
          <a:noFill/>
          <a:ln/>
        </p:spPr>
        <p:txBody>
          <a:bodyPr wrap="square" lIns="0" tIns="0" rIns="0" bIns="0" rtlCol="0" anchor="t"/>
          <a:lstStyle/>
          <a:p>
            <a:pPr marL="0" indent="0" algn="l">
              <a:buNone/>
            </a:pPr>
            <a:r>
              <a:rPr lang="en-US" sz="1300" dirty="0">
                <a:solidFill>
                  <a:srgbClr val="6E5B58"/>
                </a:solidFill>
                <a:latin typeface="Century Gothic" pitchFamily="34" charset="0"/>
                <a:ea typeface="Century Gothic" pitchFamily="34" charset="-122"/>
                <a:cs typeface="Century Gothic" pitchFamily="34" charset="-120"/>
              </a:rPr>
              <a:t>Complete Revision &amp; Practice</a:t>
            </a:r>
            <a:endParaRPr lang="en-US" sz="1300" dirty="0"/>
          </a:p>
        </p:txBody>
      </p:sp>
      <p:pic>
        <p:nvPicPr>
          <p:cNvPr id="17" name="Image 4" descr="assets/qr_cgp.png"/>
          <p:cNvPicPr>
            <a:picLocks noChangeAspect="1"/>
          </p:cNvPicPr>
          <p:nvPr/>
        </p:nvPicPr>
        <p:blipFill>
          <a:blip r:embed="rId7"/>
          <a:stretch>
            <a:fillRect/>
          </a:stretch>
        </p:blipFill>
        <p:spPr>
          <a:xfrm>
            <a:off x="8503920" y="3703320"/>
            <a:ext cx="868680" cy="868680"/>
          </a:xfrm>
          <a:prstGeom prst="rect">
            <a:avLst/>
          </a:prstGeom>
        </p:spPr>
      </p:pic>
      <p:sp>
        <p:nvSpPr>
          <p:cNvPr id="18" name="Text 11"/>
          <p:cNvSpPr txBox="1"/>
          <p:nvPr/>
        </p:nvSpPr>
        <p:spPr>
          <a:xfrm>
            <a:off x="8503920" y="4617720"/>
            <a:ext cx="1463040" cy="292608"/>
          </a:xfrm>
          <a:prstGeom prst="rect">
            <a:avLst/>
          </a:prstGeom>
          <a:noFill/>
          <a:ln/>
        </p:spPr>
        <p:txBody>
          <a:bodyPr wrap="square" lIns="0" tIns="0" rIns="0" bIns="0" rtlCol="0" anchor="ctr"/>
          <a:lstStyle/>
          <a:p>
            <a:pPr marL="0" indent="0" algn="l">
              <a:buNone/>
            </a:pPr>
            <a:r>
              <a:rPr lang="en-US" sz="1150" dirty="0">
                <a:solidFill>
                  <a:srgbClr val="6E5B58"/>
                </a:solidFill>
                <a:latin typeface="Century Gothic" pitchFamily="34" charset="0"/>
                <a:ea typeface="Century Gothic" pitchFamily="34" charset="-122"/>
                <a:cs typeface="Century Gothic" pitchFamily="34" charset="-120"/>
              </a:rPr>
              <a:t>Scan to buy</a:t>
            </a:r>
            <a:endParaRPr lang="en-US" sz="1150" dirty="0"/>
          </a:p>
        </p:txBody>
      </p:sp>
      <p:sp>
        <p:nvSpPr>
          <p:cNvPr id="19" name="Text 12"/>
          <p:cNvSpPr txBox="1"/>
          <p:nvPr/>
        </p:nvSpPr>
        <p:spPr>
          <a:xfrm>
            <a:off x="640080" y="5440680"/>
            <a:ext cx="10881360" cy="457200"/>
          </a:xfrm>
          <a:prstGeom prst="rect">
            <a:avLst/>
          </a:prstGeom>
          <a:noFill/>
          <a:ln/>
        </p:spPr>
        <p:txBody>
          <a:bodyPr wrap="square" lIns="0" tIns="0" rIns="0" bIns="0" rtlCol="0" anchor="ctr"/>
          <a:lstStyle/>
          <a:p>
            <a:pPr marL="0" indent="0" algn="ctr">
              <a:buNone/>
            </a:pPr>
            <a:r>
              <a:rPr lang="en-US" sz="1500" dirty="0">
                <a:solidFill>
                  <a:srgbClr val="3A2B29"/>
                </a:solidFill>
                <a:latin typeface="Century Gothic" pitchFamily="34" charset="0"/>
                <a:ea typeface="Century Gothic" pitchFamily="34" charset="-122"/>
                <a:cs typeface="Century Gothic" pitchFamily="34" charset="-120"/>
              </a:rPr>
              <a:t>Buy the one that matches the tier they are working at. If you are not sure, ask us before you buy anything.</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3"/>
          <a:stretch>
            <a:fillRect/>
          </a:stretch>
        </p:blipFill>
        <p:spPr>
          <a:xfrm>
            <a:off x="10954512" y="310896"/>
            <a:ext cx="566928" cy="566928"/>
          </a:xfrm>
          <a:prstGeom prst="rect">
            <a:avLst/>
          </a:prstGeom>
        </p:spPr>
      </p:pic>
      <p:sp>
        <p:nvSpPr>
          <p:cNvPr id="3" name="Text 0"/>
          <p:cNvSpPr txBox="1"/>
          <p:nvPr/>
        </p:nvSpPr>
        <p:spPr>
          <a:xfrm>
            <a:off x="640080" y="347472"/>
            <a:ext cx="10058400" cy="658368"/>
          </a:xfrm>
          <a:prstGeom prst="rect">
            <a:avLst/>
          </a:prstGeom>
          <a:noFill/>
          <a:ln/>
        </p:spPr>
        <p:txBody>
          <a:bodyPr wrap="square" lIns="0" tIns="0" rIns="0" bIns="0" rtlCol="0" anchor="ctr"/>
          <a:lstStyle/>
          <a:p>
            <a:pPr marL="0" indent="0" algn="l">
              <a:buNone/>
            </a:pPr>
            <a:r>
              <a:rPr lang="en-US" sz="3100" b="1" dirty="0">
                <a:solidFill>
                  <a:srgbClr val="7F423C"/>
                </a:solidFill>
                <a:latin typeface="Century Gothic" pitchFamily="34" charset="0"/>
                <a:ea typeface="Century Gothic" pitchFamily="34" charset="-122"/>
                <a:cs typeface="Century Gothic" pitchFamily="34" charset="-120"/>
              </a:rPr>
              <a:t>Where to revise online</a:t>
            </a:r>
            <a:endParaRPr lang="en-US" sz="3100" dirty="0"/>
          </a:p>
        </p:txBody>
      </p:sp>
      <p:sp>
        <p:nvSpPr>
          <p:cNvPr id="4" name="Text 1"/>
          <p:cNvSpPr txBox="1"/>
          <p:nvPr/>
        </p:nvSpPr>
        <p:spPr>
          <a:xfrm>
            <a:off x="640080" y="1024128"/>
            <a:ext cx="10058400" cy="384048"/>
          </a:xfrm>
          <a:prstGeom prst="rect">
            <a:avLst/>
          </a:prstGeom>
          <a:noFill/>
          <a:ln/>
        </p:spPr>
        <p:txBody>
          <a:bodyPr wrap="square" lIns="0" tIns="0" rIns="0" bIns="0" rtlCol="0" anchor="ctr"/>
          <a:lstStyle/>
          <a:p>
            <a:pPr marL="0" indent="0" algn="l">
              <a:buNone/>
            </a:pPr>
            <a:r>
              <a:rPr lang="en-US" sz="1500" dirty="0">
                <a:solidFill>
                  <a:srgbClr val="6E5B58"/>
                </a:solidFill>
                <a:latin typeface="Century Gothic" pitchFamily="34" charset="0"/>
                <a:ea typeface="Century Gothic" pitchFamily="34" charset="-122"/>
                <a:cs typeface="Century Gothic" pitchFamily="34" charset="-120"/>
              </a:rPr>
              <a:t>Four sites. All free. All they need.</a:t>
            </a:r>
            <a:endParaRPr lang="en-US" sz="1500" dirty="0"/>
          </a:p>
        </p:txBody>
      </p:sp>
      <p:sp>
        <p:nvSpPr>
          <p:cNvPr id="5" name="Shape 2"/>
          <p:cNvSpPr/>
          <p:nvPr/>
        </p:nvSpPr>
        <p:spPr>
          <a:xfrm>
            <a:off x="640080" y="1965960"/>
            <a:ext cx="5234940" cy="1691640"/>
          </a:xfrm>
          <a:prstGeom prst="roundRect">
            <a:avLst>
              <a:gd name="adj" fmla="val 4865"/>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6" name="Text 3"/>
          <p:cNvSpPr txBox="1"/>
          <p:nvPr/>
        </p:nvSpPr>
        <p:spPr>
          <a:xfrm>
            <a:off x="960120" y="2185416"/>
            <a:ext cx="4594860" cy="411480"/>
          </a:xfrm>
          <a:prstGeom prst="rect">
            <a:avLst/>
          </a:prstGeom>
          <a:noFill/>
          <a:ln/>
        </p:spPr>
        <p:txBody>
          <a:bodyPr wrap="square" lIns="0" tIns="0" rIns="0" bIns="0" rtlCol="0" anchor="ctr"/>
          <a:lstStyle/>
          <a:p>
            <a:pPr marL="0" indent="0" algn="l">
              <a:buNone/>
            </a:pPr>
            <a:r>
              <a:rPr lang="en-US" sz="2000" b="1" dirty="0">
                <a:solidFill>
                  <a:srgbClr val="7F423C"/>
                </a:solidFill>
                <a:latin typeface="Century Gothic" pitchFamily="34" charset="0"/>
                <a:ea typeface="Century Gothic" pitchFamily="34" charset="-122"/>
                <a:cs typeface="Century Gothic" pitchFamily="34" charset="-120"/>
              </a:rPr>
              <a:t>Maths Genie</a:t>
            </a:r>
            <a:endParaRPr lang="en-US" sz="2000" dirty="0"/>
          </a:p>
        </p:txBody>
      </p:sp>
      <p:sp>
        <p:nvSpPr>
          <p:cNvPr id="7" name="Text 4"/>
          <p:cNvSpPr txBox="1"/>
          <p:nvPr/>
        </p:nvSpPr>
        <p:spPr>
          <a:xfrm>
            <a:off x="960120" y="2587752"/>
            <a:ext cx="4594860" cy="292608"/>
          </a:xfrm>
          <a:prstGeom prst="rect">
            <a:avLst/>
          </a:prstGeom>
          <a:noFill/>
          <a:ln/>
        </p:spPr>
        <p:txBody>
          <a:bodyPr wrap="square" lIns="0" tIns="0" rIns="0" bIns="0" rtlCol="0" anchor="ctr"/>
          <a:lstStyle/>
          <a:p>
            <a:pPr marL="0" indent="0" algn="l">
              <a:buNone/>
            </a:pPr>
            <a:r>
              <a:rPr lang="en-US" sz="1300" dirty="0">
                <a:solidFill>
                  <a:srgbClr val="CD0506"/>
                </a:solidFill>
                <a:latin typeface="Century Gothic" pitchFamily="34" charset="0"/>
                <a:ea typeface="Century Gothic" pitchFamily="34" charset="-122"/>
                <a:cs typeface="Century Gothic" pitchFamily="34" charset="-120"/>
              </a:rPr>
              <a:t>mathsgenie.co.uk</a:t>
            </a:r>
            <a:endParaRPr lang="en-US" sz="1300" dirty="0"/>
          </a:p>
        </p:txBody>
      </p:sp>
      <p:sp>
        <p:nvSpPr>
          <p:cNvPr id="8" name="Text 5"/>
          <p:cNvSpPr txBox="1"/>
          <p:nvPr/>
        </p:nvSpPr>
        <p:spPr>
          <a:xfrm>
            <a:off x="960120" y="2898648"/>
            <a:ext cx="4594860" cy="594360"/>
          </a:xfrm>
          <a:prstGeom prst="rect">
            <a:avLst/>
          </a:prstGeom>
          <a:noFill/>
          <a:ln/>
        </p:spPr>
        <p:txBody>
          <a:bodyPr wrap="square" lIns="0" tIns="0" rIns="0" bIns="0" rtlCol="0" anchor="t"/>
          <a:lstStyle/>
          <a:p>
            <a:pPr marL="0" indent="0" algn="l">
              <a:lnSpc>
                <a:spcPct val="120000"/>
              </a:lnSpc>
              <a:buNone/>
            </a:pPr>
            <a:r>
              <a:rPr lang="en-US" sz="1300" dirty="0">
                <a:solidFill>
                  <a:srgbClr val="6E5B58"/>
                </a:solidFill>
                <a:latin typeface="Century Gothic" pitchFamily="34" charset="0"/>
                <a:ea typeface="Century Gothic" pitchFamily="34" charset="-122"/>
                <a:cs typeface="Century Gothic" pitchFamily="34" charset="-120"/>
              </a:rPr>
              <a:t>Past papers and topics sorted by grade. Start here if they know their target grade.</a:t>
            </a:r>
            <a:endParaRPr lang="en-US" sz="1300" dirty="0"/>
          </a:p>
        </p:txBody>
      </p:sp>
      <p:sp>
        <p:nvSpPr>
          <p:cNvPr id="9" name="Shape 6"/>
          <p:cNvSpPr/>
          <p:nvPr/>
        </p:nvSpPr>
        <p:spPr>
          <a:xfrm>
            <a:off x="6286500" y="1965960"/>
            <a:ext cx="5234940" cy="1691640"/>
          </a:xfrm>
          <a:prstGeom prst="roundRect">
            <a:avLst>
              <a:gd name="adj" fmla="val 4865"/>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10" name="Text 7"/>
          <p:cNvSpPr txBox="1"/>
          <p:nvPr/>
        </p:nvSpPr>
        <p:spPr>
          <a:xfrm>
            <a:off x="6606540" y="2185416"/>
            <a:ext cx="4594860" cy="411480"/>
          </a:xfrm>
          <a:prstGeom prst="rect">
            <a:avLst/>
          </a:prstGeom>
          <a:noFill/>
          <a:ln/>
        </p:spPr>
        <p:txBody>
          <a:bodyPr wrap="square" lIns="0" tIns="0" rIns="0" bIns="0" rtlCol="0" anchor="ctr"/>
          <a:lstStyle/>
          <a:p>
            <a:pPr marL="0" indent="0" algn="l">
              <a:buNone/>
            </a:pPr>
            <a:r>
              <a:rPr lang="en-US" sz="2000" b="1" dirty="0">
                <a:solidFill>
                  <a:srgbClr val="7F423C"/>
                </a:solidFill>
                <a:latin typeface="Century Gothic" pitchFamily="34" charset="0"/>
                <a:ea typeface="Century Gothic" pitchFamily="34" charset="-122"/>
                <a:cs typeface="Century Gothic" pitchFamily="34" charset="-120"/>
              </a:rPr>
              <a:t>Sparx Maths</a:t>
            </a:r>
            <a:endParaRPr lang="en-US" sz="2000" dirty="0"/>
          </a:p>
        </p:txBody>
      </p:sp>
      <p:sp>
        <p:nvSpPr>
          <p:cNvPr id="11" name="Text 8"/>
          <p:cNvSpPr txBox="1"/>
          <p:nvPr/>
        </p:nvSpPr>
        <p:spPr>
          <a:xfrm>
            <a:off x="6606540" y="2587752"/>
            <a:ext cx="4594860" cy="292608"/>
          </a:xfrm>
          <a:prstGeom prst="rect">
            <a:avLst/>
          </a:prstGeom>
          <a:noFill/>
          <a:ln/>
        </p:spPr>
        <p:txBody>
          <a:bodyPr wrap="square" lIns="0" tIns="0" rIns="0" bIns="0" rtlCol="0" anchor="ctr"/>
          <a:lstStyle/>
          <a:p>
            <a:pPr marL="0" indent="0" algn="l">
              <a:buNone/>
            </a:pPr>
            <a:r>
              <a:rPr lang="en-US" sz="1300" dirty="0">
                <a:solidFill>
                  <a:srgbClr val="CD0506"/>
                </a:solidFill>
                <a:latin typeface="Century Gothic" pitchFamily="34" charset="0"/>
                <a:ea typeface="Century Gothic" pitchFamily="34" charset="-122"/>
                <a:cs typeface="Century Gothic" pitchFamily="34" charset="-120"/>
              </a:rPr>
              <a:t>sparxmaths.uk/student</a:t>
            </a:r>
            <a:endParaRPr lang="en-US" sz="1300" dirty="0"/>
          </a:p>
        </p:txBody>
      </p:sp>
      <p:sp>
        <p:nvSpPr>
          <p:cNvPr id="12" name="Text 9"/>
          <p:cNvSpPr txBox="1"/>
          <p:nvPr/>
        </p:nvSpPr>
        <p:spPr>
          <a:xfrm>
            <a:off x="6606540" y="2898648"/>
            <a:ext cx="4594860" cy="594360"/>
          </a:xfrm>
          <a:prstGeom prst="rect">
            <a:avLst/>
          </a:prstGeom>
          <a:noFill/>
          <a:ln/>
        </p:spPr>
        <p:txBody>
          <a:bodyPr wrap="square" lIns="0" tIns="0" rIns="0" bIns="0" rtlCol="0" anchor="t"/>
          <a:lstStyle/>
          <a:p>
            <a:pPr marL="0" indent="0" algn="l">
              <a:lnSpc>
                <a:spcPct val="120000"/>
              </a:lnSpc>
              <a:buNone/>
            </a:pPr>
            <a:r>
              <a:rPr lang="en-US" sz="1300" dirty="0">
                <a:solidFill>
                  <a:srgbClr val="6E5B58"/>
                </a:solidFill>
                <a:latin typeface="Century Gothic" pitchFamily="34" charset="0"/>
                <a:ea typeface="Century Gothic" pitchFamily="34" charset="-122"/>
                <a:cs typeface="Century Gothic" pitchFamily="34" charset="-120"/>
              </a:rPr>
              <a:t>Independent revision with a video for every question, chosen by topic.</a:t>
            </a:r>
            <a:endParaRPr lang="en-US" sz="1300" dirty="0"/>
          </a:p>
        </p:txBody>
      </p:sp>
      <p:sp>
        <p:nvSpPr>
          <p:cNvPr id="13" name="Shape 10"/>
          <p:cNvSpPr/>
          <p:nvPr/>
        </p:nvSpPr>
        <p:spPr>
          <a:xfrm>
            <a:off x="640080" y="4023360"/>
            <a:ext cx="5234940" cy="1691640"/>
          </a:xfrm>
          <a:prstGeom prst="roundRect">
            <a:avLst>
              <a:gd name="adj" fmla="val 4865"/>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14" name="Text 11"/>
          <p:cNvSpPr txBox="1"/>
          <p:nvPr/>
        </p:nvSpPr>
        <p:spPr>
          <a:xfrm>
            <a:off x="960120" y="4242816"/>
            <a:ext cx="4594860" cy="411480"/>
          </a:xfrm>
          <a:prstGeom prst="rect">
            <a:avLst/>
          </a:prstGeom>
          <a:noFill/>
          <a:ln/>
        </p:spPr>
        <p:txBody>
          <a:bodyPr wrap="square" lIns="0" tIns="0" rIns="0" bIns="0" rtlCol="0" anchor="ctr"/>
          <a:lstStyle/>
          <a:p>
            <a:pPr marL="0" indent="0" algn="l">
              <a:buNone/>
            </a:pPr>
            <a:r>
              <a:rPr lang="en-US" sz="2000" b="1" dirty="0">
                <a:solidFill>
                  <a:srgbClr val="7F423C"/>
                </a:solidFill>
                <a:latin typeface="Century Gothic" pitchFamily="34" charset="0"/>
                <a:ea typeface="Century Gothic" pitchFamily="34" charset="-122"/>
                <a:cs typeface="Century Gothic" pitchFamily="34" charset="-120"/>
              </a:rPr>
              <a:t>Corbettmaths</a:t>
            </a:r>
            <a:endParaRPr lang="en-US" sz="2000" dirty="0"/>
          </a:p>
        </p:txBody>
      </p:sp>
      <p:sp>
        <p:nvSpPr>
          <p:cNvPr id="15" name="Text 12"/>
          <p:cNvSpPr txBox="1"/>
          <p:nvPr/>
        </p:nvSpPr>
        <p:spPr>
          <a:xfrm>
            <a:off x="960120" y="4645152"/>
            <a:ext cx="4594860" cy="292608"/>
          </a:xfrm>
          <a:prstGeom prst="rect">
            <a:avLst/>
          </a:prstGeom>
          <a:noFill/>
          <a:ln/>
        </p:spPr>
        <p:txBody>
          <a:bodyPr wrap="square" lIns="0" tIns="0" rIns="0" bIns="0" rtlCol="0" anchor="ctr"/>
          <a:lstStyle/>
          <a:p>
            <a:pPr marL="0" indent="0" algn="l">
              <a:buNone/>
            </a:pPr>
            <a:r>
              <a:rPr lang="en-US" sz="1300" dirty="0">
                <a:solidFill>
                  <a:srgbClr val="CD0506"/>
                </a:solidFill>
                <a:latin typeface="Century Gothic" pitchFamily="34" charset="0"/>
                <a:ea typeface="Century Gothic" pitchFamily="34" charset="-122"/>
                <a:cs typeface="Century Gothic" pitchFamily="34" charset="-120"/>
              </a:rPr>
              <a:t>corbettmaths.co.uk</a:t>
            </a:r>
            <a:endParaRPr lang="en-US" sz="1300" dirty="0"/>
          </a:p>
        </p:txBody>
      </p:sp>
      <p:sp>
        <p:nvSpPr>
          <p:cNvPr id="16" name="Text 13"/>
          <p:cNvSpPr txBox="1"/>
          <p:nvPr/>
        </p:nvSpPr>
        <p:spPr>
          <a:xfrm>
            <a:off x="960120" y="4956048"/>
            <a:ext cx="4594860" cy="594360"/>
          </a:xfrm>
          <a:prstGeom prst="rect">
            <a:avLst/>
          </a:prstGeom>
          <a:noFill/>
          <a:ln/>
        </p:spPr>
        <p:txBody>
          <a:bodyPr wrap="square" lIns="0" tIns="0" rIns="0" bIns="0" rtlCol="0" anchor="t"/>
          <a:lstStyle/>
          <a:p>
            <a:pPr marL="0" indent="0" algn="l">
              <a:lnSpc>
                <a:spcPct val="120000"/>
              </a:lnSpc>
              <a:buNone/>
            </a:pPr>
            <a:r>
              <a:rPr lang="en-US" sz="1300" dirty="0">
                <a:solidFill>
                  <a:srgbClr val="6E5B58"/>
                </a:solidFill>
                <a:latin typeface="Century Gothic" pitchFamily="34" charset="0"/>
                <a:ea typeface="Century Gothic" pitchFamily="34" charset="-122"/>
                <a:cs typeface="Century Gothic" pitchFamily="34" charset="-120"/>
              </a:rPr>
              <a:t>Every topic broken down, with a video and a worksheet. Good for one weak topic.</a:t>
            </a:r>
            <a:endParaRPr lang="en-US" sz="1300" dirty="0"/>
          </a:p>
        </p:txBody>
      </p:sp>
      <p:sp>
        <p:nvSpPr>
          <p:cNvPr id="17" name="Shape 14"/>
          <p:cNvSpPr/>
          <p:nvPr/>
        </p:nvSpPr>
        <p:spPr>
          <a:xfrm>
            <a:off x="6286500" y="4023360"/>
            <a:ext cx="5234940" cy="1691640"/>
          </a:xfrm>
          <a:prstGeom prst="roundRect">
            <a:avLst>
              <a:gd name="adj" fmla="val 4865"/>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18" name="Text 15"/>
          <p:cNvSpPr txBox="1"/>
          <p:nvPr/>
        </p:nvSpPr>
        <p:spPr>
          <a:xfrm>
            <a:off x="6606540" y="4242816"/>
            <a:ext cx="4594860" cy="411480"/>
          </a:xfrm>
          <a:prstGeom prst="rect">
            <a:avLst/>
          </a:prstGeom>
          <a:noFill/>
          <a:ln/>
        </p:spPr>
        <p:txBody>
          <a:bodyPr wrap="square" lIns="0" tIns="0" rIns="0" bIns="0" rtlCol="0" anchor="ctr"/>
          <a:lstStyle/>
          <a:p>
            <a:pPr marL="0" indent="0" algn="l">
              <a:buNone/>
            </a:pPr>
            <a:r>
              <a:rPr lang="en-US" sz="2000" b="1" dirty="0">
                <a:solidFill>
                  <a:srgbClr val="7F423C"/>
                </a:solidFill>
                <a:latin typeface="Century Gothic" pitchFamily="34" charset="0"/>
                <a:ea typeface="Century Gothic" pitchFamily="34" charset="-122"/>
                <a:cs typeface="Century Gothic" pitchFamily="34" charset="-120"/>
              </a:rPr>
              <a:t>YouTube</a:t>
            </a:r>
            <a:endParaRPr lang="en-US" sz="2000" dirty="0"/>
          </a:p>
        </p:txBody>
      </p:sp>
      <p:sp>
        <p:nvSpPr>
          <p:cNvPr id="19" name="Text 16"/>
          <p:cNvSpPr txBox="1"/>
          <p:nvPr/>
        </p:nvSpPr>
        <p:spPr>
          <a:xfrm>
            <a:off x="6606540" y="4645152"/>
            <a:ext cx="4594860" cy="292608"/>
          </a:xfrm>
          <a:prstGeom prst="rect">
            <a:avLst/>
          </a:prstGeom>
          <a:noFill/>
          <a:ln/>
        </p:spPr>
        <p:txBody>
          <a:bodyPr wrap="square" lIns="0" tIns="0" rIns="0" bIns="0" rtlCol="0" anchor="ctr"/>
          <a:lstStyle/>
          <a:p>
            <a:pPr marL="0" indent="0" algn="l">
              <a:buNone/>
            </a:pPr>
            <a:r>
              <a:rPr lang="en-US" sz="1300" dirty="0">
                <a:solidFill>
                  <a:srgbClr val="CD0506"/>
                </a:solidFill>
                <a:latin typeface="Century Gothic" pitchFamily="34" charset="0"/>
                <a:ea typeface="Century Gothic" pitchFamily="34" charset="-122"/>
                <a:cs typeface="Century Gothic" pitchFamily="34" charset="-120"/>
              </a:rPr>
              <a:t>youtube.com</a:t>
            </a:r>
            <a:endParaRPr lang="en-US" sz="1300" dirty="0"/>
          </a:p>
        </p:txBody>
      </p:sp>
      <p:sp>
        <p:nvSpPr>
          <p:cNvPr id="20" name="Text 17"/>
          <p:cNvSpPr txBox="1"/>
          <p:nvPr/>
        </p:nvSpPr>
        <p:spPr>
          <a:xfrm>
            <a:off x="6606540" y="4956048"/>
            <a:ext cx="4594860" cy="594360"/>
          </a:xfrm>
          <a:prstGeom prst="rect">
            <a:avLst/>
          </a:prstGeom>
          <a:noFill/>
          <a:ln/>
        </p:spPr>
        <p:txBody>
          <a:bodyPr wrap="square" lIns="0" tIns="0" rIns="0" bIns="0" rtlCol="0" anchor="t"/>
          <a:lstStyle/>
          <a:p>
            <a:pPr marL="0" indent="0" algn="l">
              <a:lnSpc>
                <a:spcPct val="120000"/>
              </a:lnSpc>
              <a:buNone/>
            </a:pPr>
            <a:r>
              <a:rPr lang="en-US" sz="1300" dirty="0">
                <a:solidFill>
                  <a:srgbClr val="6E5B58"/>
                </a:solidFill>
                <a:latin typeface="Century Gothic" pitchFamily="34" charset="0"/>
                <a:ea typeface="Century Gothic" pitchFamily="34" charset="-122"/>
                <a:cs typeface="Century Gothic" pitchFamily="34" charset="-120"/>
              </a:rPr>
              <a:t>Full walkthroughs of whole past papers. Search the paper name and date.</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7"/>
          <a:stretch>
            <a:fillRect/>
          </a:stretch>
        </p:blipFill>
        <p:spPr>
          <a:xfrm>
            <a:off x="10954512" y="310896"/>
            <a:ext cx="566928" cy="566928"/>
          </a:xfrm>
          <a:prstGeom prst="rect">
            <a:avLst/>
          </a:prstGeom>
        </p:spPr>
      </p:pic>
      <p:sp>
        <p:nvSpPr>
          <p:cNvPr id="3" name="Text 0"/>
          <p:cNvSpPr txBox="1"/>
          <p:nvPr/>
        </p:nvSpPr>
        <p:spPr>
          <a:xfrm>
            <a:off x="640080" y="347472"/>
            <a:ext cx="10058400" cy="658368"/>
          </a:xfrm>
          <a:prstGeom prst="rect">
            <a:avLst/>
          </a:prstGeom>
          <a:noFill/>
          <a:ln/>
        </p:spPr>
        <p:txBody>
          <a:bodyPr wrap="square" lIns="0" tIns="0" rIns="0" bIns="0" rtlCol="0" anchor="ctr"/>
          <a:lstStyle/>
          <a:p>
            <a:pPr marL="0" indent="0" algn="l">
              <a:buNone/>
            </a:pPr>
            <a:r>
              <a:rPr lang="en-US" sz="3100" b="1" dirty="0">
                <a:solidFill>
                  <a:srgbClr val="7F423C"/>
                </a:solidFill>
                <a:latin typeface="Century Gothic" pitchFamily="34" charset="0"/>
                <a:ea typeface="Century Gothic" pitchFamily="34" charset="-122"/>
                <a:cs typeface="Century Gothic" pitchFamily="34" charset="-120"/>
              </a:rPr>
              <a:t>What good revision looks like</a:t>
            </a:r>
            <a:endParaRPr lang="en-US" sz="3100" dirty="0"/>
          </a:p>
        </p:txBody>
      </p:sp>
      <p:sp>
        <p:nvSpPr>
          <p:cNvPr id="4" name="Text 1"/>
          <p:cNvSpPr txBox="1"/>
          <p:nvPr/>
        </p:nvSpPr>
        <p:spPr>
          <a:xfrm>
            <a:off x="640080" y="1024128"/>
            <a:ext cx="10058400" cy="384048"/>
          </a:xfrm>
          <a:prstGeom prst="rect">
            <a:avLst/>
          </a:prstGeom>
          <a:noFill/>
          <a:ln/>
        </p:spPr>
        <p:txBody>
          <a:bodyPr wrap="square" lIns="0" tIns="0" rIns="0" bIns="0" rtlCol="0" anchor="ctr"/>
          <a:lstStyle/>
          <a:p>
            <a:pPr marL="0" indent="0" algn="l">
              <a:buNone/>
            </a:pPr>
            <a:r>
              <a:rPr lang="en-US" sz="1500" dirty="0">
                <a:solidFill>
                  <a:srgbClr val="6E5B58"/>
                </a:solidFill>
                <a:latin typeface="Century Gothic" pitchFamily="34" charset="0"/>
                <a:ea typeface="Century Gothic" pitchFamily="34" charset="-122"/>
                <a:cs typeface="Century Gothic" pitchFamily="34" charset="-120"/>
              </a:rPr>
              <a:t>Two short clips — this is what to expect to see them actually doing.</a:t>
            </a:r>
            <a:endParaRPr lang="en-US" sz="1500" dirty="0"/>
          </a:p>
        </p:txBody>
      </p:sp>
      <p:sp>
        <p:nvSpPr>
          <p:cNvPr id="5" name="Shape 2"/>
          <p:cNvSpPr/>
          <p:nvPr/>
        </p:nvSpPr>
        <p:spPr>
          <a:xfrm>
            <a:off x="640080" y="1828800"/>
            <a:ext cx="3840480" cy="4160520"/>
          </a:xfrm>
          <a:prstGeom prst="roundRect">
            <a:avLst>
              <a:gd name="adj" fmla="val 2143"/>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pic>
        <p:nvPicPr>
          <p:cNvPr id="6" name="Media 0">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1833372" y="2029968"/>
            <a:ext cx="1453896" cy="3108960"/>
          </a:xfrm>
          <a:prstGeom prst="rect">
            <a:avLst/>
          </a:prstGeom>
        </p:spPr>
      </p:pic>
      <p:sp>
        <p:nvSpPr>
          <p:cNvPr id="7" name="Text 3"/>
          <p:cNvSpPr txBox="1"/>
          <p:nvPr/>
        </p:nvSpPr>
        <p:spPr>
          <a:xfrm>
            <a:off x="777240" y="5285232"/>
            <a:ext cx="3566160" cy="320040"/>
          </a:xfrm>
          <a:prstGeom prst="rect">
            <a:avLst/>
          </a:prstGeom>
          <a:noFill/>
          <a:ln/>
        </p:spPr>
        <p:txBody>
          <a:bodyPr wrap="square" lIns="0" tIns="0" rIns="0" bIns="0" rtlCol="0" anchor="ctr"/>
          <a:lstStyle/>
          <a:p>
            <a:pPr marL="0" indent="0" algn="ctr">
              <a:buNone/>
            </a:pPr>
            <a:r>
              <a:rPr lang="en-US" sz="1350" b="1" dirty="0">
                <a:solidFill>
                  <a:srgbClr val="CD0506"/>
                </a:solidFill>
                <a:latin typeface="Century Gothic" pitchFamily="34" charset="0"/>
                <a:ea typeface="Century Gothic" pitchFamily="34" charset="-122"/>
                <a:cs typeface="Century Gothic" pitchFamily="34" charset="-120"/>
              </a:rPr>
              <a:t>Sparx — Independent Learning</a:t>
            </a:r>
            <a:endParaRPr lang="en-US" sz="1350" dirty="0"/>
          </a:p>
        </p:txBody>
      </p:sp>
      <p:sp>
        <p:nvSpPr>
          <p:cNvPr id="8" name="Text 4"/>
          <p:cNvSpPr txBox="1"/>
          <p:nvPr/>
        </p:nvSpPr>
        <p:spPr>
          <a:xfrm>
            <a:off x="777240" y="5614416"/>
            <a:ext cx="3566160" cy="274320"/>
          </a:xfrm>
          <a:prstGeom prst="rect">
            <a:avLst/>
          </a:prstGeom>
          <a:noFill/>
          <a:ln/>
        </p:spPr>
        <p:txBody>
          <a:bodyPr wrap="square" lIns="0" tIns="0" rIns="0" bIns="0" rtlCol="0" anchor="ctr"/>
          <a:lstStyle/>
          <a:p>
            <a:pPr marL="0" indent="0" algn="ctr">
              <a:buNone/>
            </a:pPr>
            <a:r>
              <a:rPr lang="en-US" sz="1150" dirty="0">
                <a:solidFill>
                  <a:srgbClr val="6E5B58"/>
                </a:solidFill>
                <a:latin typeface="Century Gothic" pitchFamily="34" charset="0"/>
                <a:ea typeface="Century Gothic" pitchFamily="34" charset="-122"/>
                <a:cs typeface="Century Gothic" pitchFamily="34" charset="-120"/>
              </a:rPr>
              <a:t>Picking a topic to practise, outside of set homework.</a:t>
            </a:r>
            <a:endParaRPr lang="en-US" sz="1150" dirty="0"/>
          </a:p>
        </p:txBody>
      </p:sp>
      <p:sp>
        <p:nvSpPr>
          <p:cNvPr id="9" name="Shape 5"/>
          <p:cNvSpPr/>
          <p:nvPr/>
        </p:nvSpPr>
        <p:spPr>
          <a:xfrm>
            <a:off x="4937760" y="1828800"/>
            <a:ext cx="6583680" cy="4160520"/>
          </a:xfrm>
          <a:prstGeom prst="roundRect">
            <a:avLst>
              <a:gd name="adj" fmla="val 1978"/>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pic>
        <p:nvPicPr>
          <p:cNvPr id="10" name="Media 1">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5303520" y="2229781"/>
            <a:ext cx="5852160" cy="2709333"/>
          </a:xfrm>
          <a:prstGeom prst="rect">
            <a:avLst/>
          </a:prstGeom>
        </p:spPr>
      </p:pic>
      <p:sp>
        <p:nvSpPr>
          <p:cNvPr id="11" name="Text 6"/>
          <p:cNvSpPr txBox="1"/>
          <p:nvPr/>
        </p:nvSpPr>
        <p:spPr>
          <a:xfrm>
            <a:off x="5074920" y="5285232"/>
            <a:ext cx="6309360" cy="320040"/>
          </a:xfrm>
          <a:prstGeom prst="rect">
            <a:avLst/>
          </a:prstGeom>
          <a:noFill/>
          <a:ln/>
        </p:spPr>
        <p:txBody>
          <a:bodyPr wrap="square" lIns="0" tIns="0" rIns="0" bIns="0" rtlCol="0" anchor="ctr"/>
          <a:lstStyle/>
          <a:p>
            <a:pPr marL="0" indent="0" algn="ctr">
              <a:buNone/>
            </a:pPr>
            <a:r>
              <a:rPr lang="en-US" sz="1350" b="1" dirty="0">
                <a:solidFill>
                  <a:srgbClr val="CD0506"/>
                </a:solidFill>
                <a:latin typeface="Century Gothic" pitchFamily="34" charset="0"/>
                <a:ea typeface="Century Gothic" pitchFamily="34" charset="-122"/>
                <a:cs typeface="Century Gothic" pitchFamily="34" charset="-120"/>
              </a:rPr>
              <a:t>YouTube — past paper walkthrough</a:t>
            </a:r>
            <a:endParaRPr lang="en-US" sz="1350" dirty="0"/>
          </a:p>
        </p:txBody>
      </p:sp>
      <p:sp>
        <p:nvSpPr>
          <p:cNvPr id="12" name="Text 7"/>
          <p:cNvSpPr txBox="1"/>
          <p:nvPr/>
        </p:nvSpPr>
        <p:spPr>
          <a:xfrm>
            <a:off x="5074920" y="5614416"/>
            <a:ext cx="6309360" cy="274320"/>
          </a:xfrm>
          <a:prstGeom prst="rect">
            <a:avLst/>
          </a:prstGeom>
          <a:noFill/>
          <a:ln/>
        </p:spPr>
        <p:txBody>
          <a:bodyPr wrap="square" lIns="0" tIns="0" rIns="0" bIns="0" rtlCol="0" anchor="ctr"/>
          <a:lstStyle/>
          <a:p>
            <a:pPr marL="0" indent="0" algn="ctr">
              <a:buNone/>
            </a:pPr>
            <a:r>
              <a:rPr lang="en-US" sz="1150" dirty="0">
                <a:solidFill>
                  <a:srgbClr val="6E5B58"/>
                </a:solidFill>
                <a:latin typeface="Century Gothic" pitchFamily="34" charset="0"/>
                <a:ea typeface="Century Gothic" pitchFamily="34" charset="-122"/>
                <a:cs typeface="Century Gothic" pitchFamily="34" charset="-120"/>
              </a:rPr>
              <a:t>A whole paper worked through, one question at a time.</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3"/>
          <a:stretch>
            <a:fillRect/>
          </a:stretch>
        </p:blipFill>
        <p:spPr>
          <a:xfrm>
            <a:off x="10954512" y="310896"/>
            <a:ext cx="566928" cy="566928"/>
          </a:xfrm>
          <a:prstGeom prst="rect">
            <a:avLst/>
          </a:prstGeom>
        </p:spPr>
      </p:pic>
      <p:sp>
        <p:nvSpPr>
          <p:cNvPr id="3" name="Text 0"/>
          <p:cNvSpPr txBox="1"/>
          <p:nvPr/>
        </p:nvSpPr>
        <p:spPr>
          <a:xfrm>
            <a:off x="640080" y="347472"/>
            <a:ext cx="10058400" cy="658368"/>
          </a:xfrm>
          <a:prstGeom prst="rect">
            <a:avLst/>
          </a:prstGeom>
          <a:noFill/>
          <a:ln/>
        </p:spPr>
        <p:txBody>
          <a:bodyPr wrap="square" lIns="0" tIns="0" rIns="0" bIns="0" rtlCol="0" anchor="ctr"/>
          <a:lstStyle/>
          <a:p>
            <a:pPr marL="0" indent="0" algn="l">
              <a:buNone/>
            </a:pPr>
            <a:r>
              <a:rPr lang="en-US" sz="3100" b="1" dirty="0">
                <a:solidFill>
                  <a:srgbClr val="7F423C"/>
                </a:solidFill>
                <a:latin typeface="Century Gothic" pitchFamily="34" charset="0"/>
                <a:ea typeface="Century Gothic" pitchFamily="34" charset="-122"/>
                <a:cs typeface="Century Gothic" pitchFamily="34" charset="-120"/>
              </a:rPr>
              <a:t>How you can help at home</a:t>
            </a:r>
            <a:endParaRPr lang="en-US" sz="3100" dirty="0"/>
          </a:p>
        </p:txBody>
      </p:sp>
      <p:sp>
        <p:nvSpPr>
          <p:cNvPr id="4" name="Text 1"/>
          <p:cNvSpPr txBox="1"/>
          <p:nvPr/>
        </p:nvSpPr>
        <p:spPr>
          <a:xfrm>
            <a:off x="640080" y="1024128"/>
            <a:ext cx="10058400" cy="384048"/>
          </a:xfrm>
          <a:prstGeom prst="rect">
            <a:avLst/>
          </a:prstGeom>
          <a:noFill/>
          <a:ln/>
        </p:spPr>
        <p:txBody>
          <a:bodyPr wrap="square" lIns="0" tIns="0" rIns="0" bIns="0" rtlCol="0" anchor="ctr"/>
          <a:lstStyle/>
          <a:p>
            <a:pPr marL="0" indent="0" algn="l">
              <a:buNone/>
            </a:pPr>
            <a:r>
              <a:rPr lang="en-US" sz="1500" dirty="0">
                <a:solidFill>
                  <a:srgbClr val="6E5B58"/>
                </a:solidFill>
                <a:latin typeface="Century Gothic" pitchFamily="34" charset="0"/>
                <a:ea typeface="Century Gothic" pitchFamily="34" charset="-122"/>
                <a:cs typeface="Century Gothic" pitchFamily="34" charset="-120"/>
              </a:rPr>
              <a:t>Four things that make more difference than anything else tonight.</a:t>
            </a:r>
            <a:endParaRPr lang="en-US" sz="1500" dirty="0"/>
          </a:p>
        </p:txBody>
      </p:sp>
      <p:sp>
        <p:nvSpPr>
          <p:cNvPr id="5" name="Shape 2"/>
          <p:cNvSpPr/>
          <p:nvPr/>
        </p:nvSpPr>
        <p:spPr>
          <a:xfrm>
            <a:off x="640080" y="1965960"/>
            <a:ext cx="5234940" cy="1783080"/>
          </a:xfrm>
          <a:prstGeom prst="roundRect">
            <a:avLst>
              <a:gd name="adj" fmla="val 4615"/>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6" name="Text 3"/>
          <p:cNvSpPr txBox="1"/>
          <p:nvPr/>
        </p:nvSpPr>
        <p:spPr>
          <a:xfrm>
            <a:off x="960120" y="2194560"/>
            <a:ext cx="4594860" cy="411480"/>
          </a:xfrm>
          <a:prstGeom prst="rect">
            <a:avLst/>
          </a:prstGeom>
          <a:noFill/>
          <a:ln/>
        </p:spPr>
        <p:txBody>
          <a:bodyPr wrap="square" lIns="0" tIns="0" rIns="0" bIns="0" rtlCol="0" anchor="ctr"/>
          <a:lstStyle/>
          <a:p>
            <a:pPr marL="0" indent="0" algn="l">
              <a:buNone/>
            </a:pPr>
            <a:r>
              <a:rPr lang="en-US" sz="1900" b="1" dirty="0">
                <a:solidFill>
                  <a:srgbClr val="CD0506"/>
                </a:solidFill>
                <a:latin typeface="Century Gothic" pitchFamily="34" charset="0"/>
                <a:ea typeface="Century Gothic" pitchFamily="34" charset="-122"/>
                <a:cs typeface="Century Gothic" pitchFamily="34" charset="-120"/>
              </a:rPr>
              <a:t>Revision means doing questions</a:t>
            </a:r>
            <a:endParaRPr lang="en-US" sz="1900" dirty="0"/>
          </a:p>
        </p:txBody>
      </p:sp>
      <p:sp>
        <p:nvSpPr>
          <p:cNvPr id="7" name="Text 4"/>
          <p:cNvSpPr txBox="1"/>
          <p:nvPr/>
        </p:nvSpPr>
        <p:spPr>
          <a:xfrm>
            <a:off x="960120" y="2642616"/>
            <a:ext cx="4594860" cy="914400"/>
          </a:xfrm>
          <a:prstGeom prst="rect">
            <a:avLst/>
          </a:prstGeom>
          <a:noFill/>
          <a:ln/>
        </p:spPr>
        <p:txBody>
          <a:bodyPr wrap="square" lIns="0" tIns="0" rIns="0" bIns="0" rtlCol="0" anchor="t"/>
          <a:lstStyle/>
          <a:p>
            <a:pPr marL="0" indent="0" algn="l">
              <a:lnSpc>
                <a:spcPct val="122000"/>
              </a:lnSpc>
              <a:buNone/>
            </a:pPr>
            <a:r>
              <a:rPr lang="en-US" sz="1350" dirty="0">
                <a:solidFill>
                  <a:srgbClr val="3A2B29"/>
                </a:solidFill>
                <a:latin typeface="Century Gothic" pitchFamily="34" charset="0"/>
                <a:ea typeface="Century Gothic" pitchFamily="34" charset="-122"/>
                <a:cs typeface="Century Gothic" pitchFamily="34" charset="-120"/>
              </a:rPr>
              <a:t>Reading notes and watching videos feels like revision and is not. If nothing is being written down, it is not working. A past paper beats an hour of highlighting.</a:t>
            </a:r>
            <a:endParaRPr lang="en-US" sz="1350" dirty="0"/>
          </a:p>
        </p:txBody>
      </p:sp>
      <p:sp>
        <p:nvSpPr>
          <p:cNvPr id="8" name="Shape 5"/>
          <p:cNvSpPr/>
          <p:nvPr/>
        </p:nvSpPr>
        <p:spPr>
          <a:xfrm>
            <a:off x="6286500" y="1965960"/>
            <a:ext cx="5234940" cy="1783080"/>
          </a:xfrm>
          <a:prstGeom prst="roundRect">
            <a:avLst>
              <a:gd name="adj" fmla="val 4615"/>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9" name="Text 6"/>
          <p:cNvSpPr txBox="1"/>
          <p:nvPr/>
        </p:nvSpPr>
        <p:spPr>
          <a:xfrm>
            <a:off x="6606540" y="2194560"/>
            <a:ext cx="4594860" cy="411480"/>
          </a:xfrm>
          <a:prstGeom prst="rect">
            <a:avLst/>
          </a:prstGeom>
          <a:noFill/>
          <a:ln/>
        </p:spPr>
        <p:txBody>
          <a:bodyPr wrap="square" lIns="0" tIns="0" rIns="0" bIns="0" rtlCol="0" anchor="ctr"/>
          <a:lstStyle/>
          <a:p>
            <a:pPr marL="0" indent="0" algn="l">
              <a:buNone/>
            </a:pPr>
            <a:r>
              <a:rPr lang="en-US" sz="1900" b="1" dirty="0">
                <a:solidFill>
                  <a:srgbClr val="CD0506"/>
                </a:solidFill>
                <a:latin typeface="Century Gothic" pitchFamily="34" charset="0"/>
                <a:ea typeface="Century Gothic" pitchFamily="34" charset="-122"/>
                <a:cs typeface="Century Gothic" pitchFamily="34" charset="-120"/>
              </a:rPr>
              <a:t>Then mark it</a:t>
            </a:r>
            <a:endParaRPr lang="en-US" sz="1900" dirty="0"/>
          </a:p>
        </p:txBody>
      </p:sp>
      <p:sp>
        <p:nvSpPr>
          <p:cNvPr id="10" name="Text 7"/>
          <p:cNvSpPr txBox="1"/>
          <p:nvPr/>
        </p:nvSpPr>
        <p:spPr>
          <a:xfrm>
            <a:off x="6606540" y="2642616"/>
            <a:ext cx="4594860" cy="914400"/>
          </a:xfrm>
          <a:prstGeom prst="rect">
            <a:avLst/>
          </a:prstGeom>
          <a:noFill/>
          <a:ln/>
        </p:spPr>
        <p:txBody>
          <a:bodyPr wrap="square" lIns="0" tIns="0" rIns="0" bIns="0" rtlCol="0" anchor="t"/>
          <a:lstStyle/>
          <a:p>
            <a:pPr marL="0" indent="0" algn="l">
              <a:lnSpc>
                <a:spcPct val="122000"/>
              </a:lnSpc>
              <a:buNone/>
            </a:pPr>
            <a:r>
              <a:rPr lang="en-US" sz="1350" dirty="0">
                <a:solidFill>
                  <a:srgbClr val="3A2B29"/>
                </a:solidFill>
                <a:latin typeface="Century Gothic" pitchFamily="34" charset="0"/>
                <a:ea typeface="Century Gothic" pitchFamily="34" charset="-122"/>
                <a:cs typeface="Century Gothic" pitchFamily="34" charset="-120"/>
              </a:rPr>
              <a:t>An unmarked page teaches nothing. Every answer sheet is on Maths Genie. The learning happens in the correcting, not the doing.</a:t>
            </a:r>
            <a:endParaRPr lang="en-US" sz="1350" dirty="0"/>
          </a:p>
        </p:txBody>
      </p:sp>
      <p:sp>
        <p:nvSpPr>
          <p:cNvPr id="11" name="Shape 8"/>
          <p:cNvSpPr/>
          <p:nvPr/>
        </p:nvSpPr>
        <p:spPr>
          <a:xfrm>
            <a:off x="640080" y="4069080"/>
            <a:ext cx="5234940" cy="1783080"/>
          </a:xfrm>
          <a:prstGeom prst="roundRect">
            <a:avLst>
              <a:gd name="adj" fmla="val 4615"/>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12" name="Text 9"/>
          <p:cNvSpPr txBox="1"/>
          <p:nvPr/>
        </p:nvSpPr>
        <p:spPr>
          <a:xfrm>
            <a:off x="960120" y="4297680"/>
            <a:ext cx="4594860" cy="411480"/>
          </a:xfrm>
          <a:prstGeom prst="rect">
            <a:avLst/>
          </a:prstGeom>
          <a:noFill/>
          <a:ln/>
        </p:spPr>
        <p:txBody>
          <a:bodyPr wrap="square" lIns="0" tIns="0" rIns="0" bIns="0" rtlCol="0" anchor="ctr"/>
          <a:lstStyle/>
          <a:p>
            <a:pPr marL="0" indent="0" algn="l">
              <a:buNone/>
            </a:pPr>
            <a:r>
              <a:rPr lang="en-US" sz="1900" b="1" dirty="0">
                <a:solidFill>
                  <a:srgbClr val="CD0506"/>
                </a:solidFill>
                <a:latin typeface="Century Gothic" pitchFamily="34" charset="0"/>
                <a:ea typeface="Century Gothic" pitchFamily="34" charset="-122"/>
                <a:cs typeface="Century Gothic" pitchFamily="34" charset="-120"/>
              </a:rPr>
              <a:t>Short and often</a:t>
            </a:r>
            <a:endParaRPr lang="en-US" sz="1900" dirty="0"/>
          </a:p>
        </p:txBody>
      </p:sp>
      <p:sp>
        <p:nvSpPr>
          <p:cNvPr id="13" name="Text 10"/>
          <p:cNvSpPr txBox="1"/>
          <p:nvPr/>
        </p:nvSpPr>
        <p:spPr>
          <a:xfrm>
            <a:off x="960120" y="4745736"/>
            <a:ext cx="4594860" cy="914400"/>
          </a:xfrm>
          <a:prstGeom prst="rect">
            <a:avLst/>
          </a:prstGeom>
          <a:noFill/>
          <a:ln/>
        </p:spPr>
        <p:txBody>
          <a:bodyPr wrap="square" lIns="0" tIns="0" rIns="0" bIns="0" rtlCol="0" anchor="t"/>
          <a:lstStyle/>
          <a:p>
            <a:pPr marL="0" indent="0" algn="l">
              <a:lnSpc>
                <a:spcPct val="122000"/>
              </a:lnSpc>
              <a:buNone/>
            </a:pPr>
            <a:r>
              <a:rPr lang="en-US" sz="1350" dirty="0">
                <a:solidFill>
                  <a:srgbClr val="3A2B29"/>
                </a:solidFill>
                <a:latin typeface="Century Gothic" pitchFamily="34" charset="0"/>
                <a:ea typeface="Century Gothic" pitchFamily="34" charset="-122"/>
                <a:cs typeface="Century Gothic" pitchFamily="34" charset="-120"/>
              </a:rPr>
              <a:t>Twenty to thirty minutes, four or five times a week, starting now, beats a panicked fortnight in April. Consistency is the whole trick.</a:t>
            </a:r>
            <a:endParaRPr lang="en-US" sz="1350" dirty="0"/>
          </a:p>
        </p:txBody>
      </p:sp>
      <p:sp>
        <p:nvSpPr>
          <p:cNvPr id="14" name="Shape 11"/>
          <p:cNvSpPr/>
          <p:nvPr/>
        </p:nvSpPr>
        <p:spPr>
          <a:xfrm>
            <a:off x="6286500" y="4069080"/>
            <a:ext cx="5234940" cy="1783080"/>
          </a:xfrm>
          <a:prstGeom prst="roundRect">
            <a:avLst>
              <a:gd name="adj" fmla="val 4615"/>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15" name="Text 12"/>
          <p:cNvSpPr txBox="1"/>
          <p:nvPr/>
        </p:nvSpPr>
        <p:spPr>
          <a:xfrm>
            <a:off x="6606540" y="4297680"/>
            <a:ext cx="4594860" cy="411480"/>
          </a:xfrm>
          <a:prstGeom prst="rect">
            <a:avLst/>
          </a:prstGeom>
          <a:noFill/>
          <a:ln/>
        </p:spPr>
        <p:txBody>
          <a:bodyPr wrap="square" lIns="0" tIns="0" rIns="0" bIns="0" rtlCol="0" anchor="ctr"/>
          <a:lstStyle/>
          <a:p>
            <a:pPr marL="0" indent="0" algn="l">
              <a:buNone/>
            </a:pPr>
            <a:r>
              <a:rPr lang="en-US" sz="1900" b="1" dirty="0">
                <a:solidFill>
                  <a:srgbClr val="CD0506"/>
                </a:solidFill>
                <a:latin typeface="Century Gothic" pitchFamily="34" charset="0"/>
                <a:ea typeface="Century Gothic" pitchFamily="34" charset="-122"/>
                <a:cs typeface="Century Gothic" pitchFamily="34" charset="-120"/>
              </a:rPr>
              <a:t>Ask a better question</a:t>
            </a:r>
            <a:endParaRPr lang="en-US" sz="1900" dirty="0"/>
          </a:p>
        </p:txBody>
      </p:sp>
      <p:sp>
        <p:nvSpPr>
          <p:cNvPr id="16" name="Text 13"/>
          <p:cNvSpPr txBox="1"/>
          <p:nvPr/>
        </p:nvSpPr>
        <p:spPr>
          <a:xfrm>
            <a:off x="6606540" y="4745736"/>
            <a:ext cx="4594860" cy="914400"/>
          </a:xfrm>
          <a:prstGeom prst="rect">
            <a:avLst/>
          </a:prstGeom>
          <a:noFill/>
          <a:ln/>
        </p:spPr>
        <p:txBody>
          <a:bodyPr wrap="square" lIns="0" tIns="0" rIns="0" bIns="0" rtlCol="0" anchor="t"/>
          <a:lstStyle/>
          <a:p>
            <a:pPr marL="0" indent="0" algn="l">
              <a:lnSpc>
                <a:spcPct val="122000"/>
              </a:lnSpc>
              <a:buNone/>
            </a:pPr>
            <a:r>
              <a:rPr lang="en-US" sz="1350" dirty="0">
                <a:solidFill>
                  <a:srgbClr val="3A2B29"/>
                </a:solidFill>
                <a:latin typeface="Century Gothic" pitchFamily="34" charset="0"/>
                <a:ea typeface="Century Gothic" pitchFamily="34" charset="-122"/>
                <a:cs typeface="Century Gothic" pitchFamily="34" charset="-120"/>
              </a:rPr>
              <a:t>Not “have you done your homework?” but “what did you get wrong, and have you gone back to it?” The second one cannot be answered with a yes.</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EFCE6"/>
        </a:solidFill>
        <a:effectLst/>
      </p:bgPr>
    </p:bg>
    <p:spTree>
      <p:nvGrpSpPr>
        <p:cNvPr id="1" name=""/>
        <p:cNvGrpSpPr/>
        <p:nvPr/>
      </p:nvGrpSpPr>
      <p:grpSpPr>
        <a:xfrm>
          <a:off x="0" y="0"/>
          <a:ext cx="0" cy="0"/>
          <a:chOff x="0" y="0"/>
          <a:chExt cx="0" cy="0"/>
        </a:xfrm>
      </p:grpSpPr>
      <p:pic>
        <p:nvPicPr>
          <p:cNvPr id="2" name="Image 0" descr="assets/logo.png"/>
          <p:cNvPicPr>
            <a:picLocks noChangeAspect="1"/>
          </p:cNvPicPr>
          <p:nvPr/>
        </p:nvPicPr>
        <p:blipFill>
          <a:blip r:embed="rId3"/>
          <a:stretch>
            <a:fillRect/>
          </a:stretch>
        </p:blipFill>
        <p:spPr>
          <a:xfrm>
            <a:off x="10954512" y="310896"/>
            <a:ext cx="566928" cy="566928"/>
          </a:xfrm>
          <a:prstGeom prst="rect">
            <a:avLst/>
          </a:prstGeom>
        </p:spPr>
      </p:pic>
      <p:sp>
        <p:nvSpPr>
          <p:cNvPr id="3" name="Text 0"/>
          <p:cNvSpPr txBox="1"/>
          <p:nvPr/>
        </p:nvSpPr>
        <p:spPr>
          <a:xfrm>
            <a:off x="640080" y="347472"/>
            <a:ext cx="10058400" cy="658368"/>
          </a:xfrm>
          <a:prstGeom prst="rect">
            <a:avLst/>
          </a:prstGeom>
          <a:noFill/>
          <a:ln/>
        </p:spPr>
        <p:txBody>
          <a:bodyPr wrap="square" lIns="0" tIns="0" rIns="0" bIns="0" rtlCol="0" anchor="ctr"/>
          <a:lstStyle/>
          <a:p>
            <a:pPr marL="0" indent="0" algn="l">
              <a:buNone/>
            </a:pPr>
            <a:r>
              <a:rPr lang="en-US" sz="3100" b="1" dirty="0">
                <a:solidFill>
                  <a:srgbClr val="7F423C"/>
                </a:solidFill>
                <a:latin typeface="Century Gothic" pitchFamily="34" charset="0"/>
                <a:ea typeface="Century Gothic" pitchFamily="34" charset="-122"/>
                <a:cs typeface="Century Gothic" pitchFamily="34" charset="-120"/>
              </a:rPr>
              <a:t>Take a photo of this slide</a:t>
            </a:r>
            <a:endParaRPr lang="en-US" sz="3100" dirty="0"/>
          </a:p>
        </p:txBody>
      </p:sp>
      <p:sp>
        <p:nvSpPr>
          <p:cNvPr id="4" name="Shape 1"/>
          <p:cNvSpPr/>
          <p:nvPr/>
        </p:nvSpPr>
        <p:spPr>
          <a:xfrm>
            <a:off x="640080" y="1417320"/>
            <a:ext cx="3413760" cy="3429000"/>
          </a:xfrm>
          <a:prstGeom prst="roundRect">
            <a:avLst>
              <a:gd name="adj" fmla="val 2411"/>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5" name="Text 2"/>
          <p:cNvSpPr txBox="1"/>
          <p:nvPr/>
        </p:nvSpPr>
        <p:spPr>
          <a:xfrm>
            <a:off x="914400" y="1645920"/>
            <a:ext cx="2865120" cy="411480"/>
          </a:xfrm>
          <a:prstGeom prst="rect">
            <a:avLst/>
          </a:prstGeom>
          <a:noFill/>
          <a:ln/>
        </p:spPr>
        <p:txBody>
          <a:bodyPr wrap="square" lIns="0" tIns="0" rIns="0" bIns="0" rtlCol="0" anchor="ctr"/>
          <a:lstStyle/>
          <a:p>
            <a:pPr marL="0" indent="0" algn="l">
              <a:buNone/>
            </a:pPr>
            <a:r>
              <a:rPr lang="en-US" sz="1900" b="1" dirty="0">
                <a:solidFill>
                  <a:srgbClr val="CD0506"/>
                </a:solidFill>
                <a:latin typeface="Century Gothic" pitchFamily="34" charset="0"/>
                <a:ea typeface="Century Gothic" pitchFamily="34" charset="-122"/>
                <a:cs typeface="Century Gothic" pitchFamily="34" charset="-120"/>
              </a:rPr>
              <a:t>Dates</a:t>
            </a:r>
            <a:endParaRPr lang="en-US" sz="1900" dirty="0"/>
          </a:p>
        </p:txBody>
      </p:sp>
      <p:sp>
        <p:nvSpPr>
          <p:cNvPr id="6" name="Text 3"/>
          <p:cNvSpPr txBox="1"/>
          <p:nvPr/>
        </p:nvSpPr>
        <p:spPr>
          <a:xfrm>
            <a:off x="914400" y="2103120"/>
            <a:ext cx="2865120" cy="3566160"/>
          </a:xfrm>
          <a:prstGeom prst="rect">
            <a:avLst/>
          </a:prstGeom>
          <a:noFill/>
          <a:ln/>
        </p:spPr>
        <p:txBody>
          <a:bodyPr wrap="square" lIns="0" tIns="0" rIns="0" bIns="0" rtlCol="0" anchor="t"/>
          <a:lstStyle/>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Mock exams</a:t>
            </a:r>
            <a:endParaRPr lang="en-US" sz="1300" dirty="0"/>
          </a:p>
          <a:p>
            <a:pPr marL="0" indent="0" algn="l">
              <a:lnSpc>
                <a:spcPct val="122000"/>
              </a:lnSpc>
              <a:buNone/>
            </a:pPr>
            <a:r>
              <a:rPr lang="en-US" sz="1300" dirty="0">
                <a:solidFill>
                  <a:srgbClr val="3A2B29"/>
                </a:solidFill>
                <a:latin typeface="Century Gothic" pitchFamily="34" charset="0"/>
                <a:ea typeface="Century Gothic" pitchFamily="34" charset="-122"/>
                <a:cs typeface="Century Gothic" pitchFamily="34" charset="-120"/>
              </a:rPr>
              <a:t>w/c 12 October 2026</a:t>
            </a:r>
            <a:endParaRPr lang="en-US" sz="1300" dirty="0"/>
          </a:p>
          <a:p>
            <a:pPr marL="0" indent="0" algn="l">
              <a:lnSpc>
                <a:spcPct val="122000"/>
              </a:lnSpc>
              <a:buNone/>
            </a:pPr>
            <a:r>
              <a:rPr lang="en-US" sz="700" dirty="0">
                <a:solidFill>
                  <a:srgbClr val="3A2B29"/>
                </a:solidFill>
                <a:latin typeface="Century Gothic" pitchFamily="34" charset="0"/>
                <a:ea typeface="Century Gothic" pitchFamily="34" charset="-122"/>
                <a:cs typeface="Century Gothic" pitchFamily="34" charset="-120"/>
              </a:rPr>
              <a:t> </a:t>
            </a:r>
            <a:endParaRPr lang="en-US" sz="1300" dirty="0"/>
          </a:p>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Final mock</a:t>
            </a:r>
            <a:endParaRPr lang="en-US" sz="1300" dirty="0"/>
          </a:p>
          <a:p>
            <a:pPr marL="0" indent="0" algn="l">
              <a:lnSpc>
                <a:spcPct val="122000"/>
              </a:lnSpc>
              <a:buNone/>
            </a:pPr>
            <a:r>
              <a:rPr lang="en-US" sz="1300" dirty="0">
                <a:solidFill>
                  <a:srgbClr val="3A2B29"/>
                </a:solidFill>
                <a:latin typeface="Century Gothic" pitchFamily="34" charset="0"/>
                <a:ea typeface="Century Gothic" pitchFamily="34" charset="-122"/>
                <a:cs typeface="Century Gothic" pitchFamily="34" charset="-120"/>
              </a:rPr>
              <a:t>w/c 22 February 2027</a:t>
            </a:r>
            <a:endParaRPr lang="en-US" sz="1300" dirty="0"/>
          </a:p>
          <a:p>
            <a:pPr marL="0" indent="0" algn="l">
              <a:lnSpc>
                <a:spcPct val="122000"/>
              </a:lnSpc>
              <a:buNone/>
            </a:pPr>
            <a:r>
              <a:rPr lang="en-US" sz="700" dirty="0">
                <a:solidFill>
                  <a:srgbClr val="3A2B29"/>
                </a:solidFill>
                <a:latin typeface="Century Gothic" pitchFamily="34" charset="0"/>
                <a:ea typeface="Century Gothic" pitchFamily="34" charset="-122"/>
                <a:cs typeface="Century Gothic" pitchFamily="34" charset="-120"/>
              </a:rPr>
              <a:t> </a:t>
            </a:r>
            <a:endParaRPr lang="en-US" sz="1300" dirty="0"/>
          </a:p>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GCSE papers</a:t>
            </a:r>
            <a:endParaRPr lang="en-US" sz="1300" dirty="0"/>
          </a:p>
          <a:p>
            <a:pPr marL="0" indent="0" algn="l">
              <a:lnSpc>
                <a:spcPct val="122000"/>
              </a:lnSpc>
              <a:buNone/>
            </a:pPr>
            <a:r>
              <a:rPr lang="en-US" sz="1300" dirty="0">
                <a:solidFill>
                  <a:srgbClr val="3A2B29"/>
                </a:solidFill>
                <a:latin typeface="Century Gothic" pitchFamily="34" charset="0"/>
                <a:ea typeface="Century Gothic" pitchFamily="34" charset="-122"/>
                <a:cs typeface="Century Gothic" pitchFamily="34" charset="-120"/>
              </a:rPr>
              <a:t>Paper 1  Fri 14 May 2027</a:t>
            </a:r>
            <a:endParaRPr lang="en-US" sz="1300" dirty="0"/>
          </a:p>
          <a:p>
            <a:pPr marL="0" indent="0" algn="l">
              <a:lnSpc>
                <a:spcPct val="122000"/>
              </a:lnSpc>
              <a:buNone/>
            </a:pPr>
            <a:r>
              <a:rPr lang="en-US" sz="1300" dirty="0">
                <a:solidFill>
                  <a:srgbClr val="3A2B29"/>
                </a:solidFill>
                <a:latin typeface="Century Gothic" pitchFamily="34" charset="0"/>
                <a:ea typeface="Century Gothic" pitchFamily="34" charset="-122"/>
                <a:cs typeface="Century Gothic" pitchFamily="34" charset="-120"/>
              </a:rPr>
              <a:t>Paper 2  Thu 27 May 2027</a:t>
            </a:r>
            <a:endParaRPr lang="en-US" sz="1300" dirty="0"/>
          </a:p>
          <a:p>
            <a:pPr marL="0" indent="0" algn="l">
              <a:lnSpc>
                <a:spcPct val="122000"/>
              </a:lnSpc>
              <a:buNone/>
            </a:pPr>
            <a:r>
              <a:rPr lang="en-US" sz="1300" dirty="0">
                <a:solidFill>
                  <a:srgbClr val="3A2B29"/>
                </a:solidFill>
                <a:latin typeface="Century Gothic" pitchFamily="34" charset="0"/>
                <a:ea typeface="Century Gothic" pitchFamily="34" charset="-122"/>
                <a:cs typeface="Century Gothic" pitchFamily="34" charset="-120"/>
              </a:rPr>
              <a:t>Paper 3  Mon 14 June 2027</a:t>
            </a:r>
            <a:endParaRPr lang="en-US" sz="1300" dirty="0"/>
          </a:p>
          <a:p>
            <a:pPr marL="0" indent="0" algn="l">
              <a:lnSpc>
                <a:spcPct val="122000"/>
              </a:lnSpc>
              <a:buNone/>
            </a:pPr>
            <a:r>
              <a:rPr lang="en-US" sz="700" dirty="0">
                <a:solidFill>
                  <a:srgbClr val="3A2B29"/>
                </a:solidFill>
                <a:latin typeface="Century Gothic" pitchFamily="34" charset="0"/>
                <a:ea typeface="Century Gothic" pitchFamily="34" charset="-122"/>
                <a:cs typeface="Century Gothic" pitchFamily="34" charset="-120"/>
              </a:rPr>
              <a:t> </a:t>
            </a:r>
            <a:endParaRPr lang="en-US" sz="1300" dirty="0"/>
          </a:p>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Revision starts w/c 22 September</a:t>
            </a:r>
            <a:endParaRPr lang="en-US" sz="1300" dirty="0"/>
          </a:p>
        </p:txBody>
      </p:sp>
      <p:sp>
        <p:nvSpPr>
          <p:cNvPr id="7" name="Shape 4"/>
          <p:cNvSpPr/>
          <p:nvPr/>
        </p:nvSpPr>
        <p:spPr>
          <a:xfrm>
            <a:off x="4373880" y="1417320"/>
            <a:ext cx="3413760" cy="3429000"/>
          </a:xfrm>
          <a:prstGeom prst="roundRect">
            <a:avLst>
              <a:gd name="adj" fmla="val 2411"/>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8" name="Text 5"/>
          <p:cNvSpPr txBox="1"/>
          <p:nvPr/>
        </p:nvSpPr>
        <p:spPr>
          <a:xfrm>
            <a:off x="4648200" y="1645920"/>
            <a:ext cx="2865120" cy="411480"/>
          </a:xfrm>
          <a:prstGeom prst="rect">
            <a:avLst/>
          </a:prstGeom>
          <a:noFill/>
          <a:ln/>
        </p:spPr>
        <p:txBody>
          <a:bodyPr wrap="square" lIns="0" tIns="0" rIns="0" bIns="0" rtlCol="0" anchor="ctr"/>
          <a:lstStyle/>
          <a:p>
            <a:pPr marL="0" indent="0" algn="l">
              <a:buNone/>
            </a:pPr>
            <a:r>
              <a:rPr lang="en-US" sz="1900" b="1" dirty="0">
                <a:solidFill>
                  <a:srgbClr val="CD0506"/>
                </a:solidFill>
                <a:latin typeface="Century Gothic" pitchFamily="34" charset="0"/>
                <a:ea typeface="Century Gothic" pitchFamily="34" charset="-122"/>
                <a:cs typeface="Century Gothic" pitchFamily="34" charset="-120"/>
              </a:rPr>
              <a:t>Equipment</a:t>
            </a:r>
            <a:endParaRPr lang="en-US" sz="1900" dirty="0"/>
          </a:p>
        </p:txBody>
      </p:sp>
      <p:sp>
        <p:nvSpPr>
          <p:cNvPr id="9" name="Text 6"/>
          <p:cNvSpPr txBox="1"/>
          <p:nvPr/>
        </p:nvSpPr>
        <p:spPr>
          <a:xfrm>
            <a:off x="4648200" y="2103120"/>
            <a:ext cx="2865120" cy="1005840"/>
          </a:xfrm>
          <a:prstGeom prst="rect">
            <a:avLst/>
          </a:prstGeom>
          <a:noFill/>
          <a:ln/>
        </p:spPr>
        <p:txBody>
          <a:bodyPr wrap="square" lIns="0" tIns="0" rIns="0" bIns="0" rtlCol="0" anchor="t"/>
          <a:lstStyle/>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Casio FX-83GTCW calculator</a:t>
            </a:r>
            <a:endParaRPr lang="en-US" sz="1300" dirty="0"/>
          </a:p>
          <a:p>
            <a:pPr marL="0" indent="0" algn="l">
              <a:lnSpc>
                <a:spcPct val="122000"/>
              </a:lnSpc>
              <a:buNone/>
            </a:pPr>
            <a:r>
              <a:rPr lang="en-US" sz="1300" dirty="0">
                <a:solidFill>
                  <a:srgbClr val="3A2B29"/>
                </a:solidFill>
                <a:latin typeface="Century Gothic" pitchFamily="34" charset="0"/>
                <a:ea typeface="Century Gothic" pitchFamily="34" charset="-122"/>
                <a:cs typeface="Century Gothic" pitchFamily="34" charset="-120"/>
              </a:rPr>
              <a:t>Pen, pencil, ruler, protractor,</a:t>
            </a:r>
            <a:endParaRPr lang="en-US" sz="1300" dirty="0"/>
          </a:p>
          <a:p>
            <a:pPr marL="0" indent="0" algn="l">
              <a:lnSpc>
                <a:spcPct val="122000"/>
              </a:lnSpc>
              <a:buNone/>
            </a:pPr>
            <a:r>
              <a:rPr lang="en-US" sz="1300" dirty="0">
                <a:solidFill>
                  <a:srgbClr val="3A2B29"/>
                </a:solidFill>
                <a:latin typeface="Century Gothic" pitchFamily="34" charset="0"/>
                <a:ea typeface="Century Gothic" pitchFamily="34" charset="-122"/>
                <a:cs typeface="Century Gothic" pitchFamily="34" charset="-120"/>
              </a:rPr>
              <a:t>pair of compasses</a:t>
            </a:r>
            <a:endParaRPr lang="en-US" sz="1300" dirty="0"/>
          </a:p>
        </p:txBody>
      </p:sp>
      <p:sp>
        <p:nvSpPr>
          <p:cNvPr id="10" name="Text 7"/>
          <p:cNvSpPr txBox="1"/>
          <p:nvPr/>
        </p:nvSpPr>
        <p:spPr>
          <a:xfrm>
            <a:off x="4648200" y="3200400"/>
            <a:ext cx="2865120" cy="411480"/>
          </a:xfrm>
          <a:prstGeom prst="rect">
            <a:avLst/>
          </a:prstGeom>
          <a:noFill/>
          <a:ln/>
        </p:spPr>
        <p:txBody>
          <a:bodyPr wrap="square" lIns="0" tIns="0" rIns="0" bIns="0" rtlCol="0" anchor="ctr"/>
          <a:lstStyle/>
          <a:p>
            <a:pPr marL="0" indent="0" algn="l">
              <a:buNone/>
            </a:pPr>
            <a:r>
              <a:rPr lang="en-US" sz="1900" b="1" dirty="0">
                <a:solidFill>
                  <a:srgbClr val="CD0506"/>
                </a:solidFill>
                <a:latin typeface="Century Gothic" pitchFamily="34" charset="0"/>
                <a:ea typeface="Century Gothic" pitchFamily="34" charset="-122"/>
                <a:cs typeface="Century Gothic" pitchFamily="34" charset="-120"/>
              </a:rPr>
              <a:t>Revision guides</a:t>
            </a:r>
            <a:endParaRPr lang="en-US" sz="1900" dirty="0"/>
          </a:p>
        </p:txBody>
      </p:sp>
      <p:sp>
        <p:nvSpPr>
          <p:cNvPr id="11" name="Text 8"/>
          <p:cNvSpPr txBox="1"/>
          <p:nvPr/>
        </p:nvSpPr>
        <p:spPr>
          <a:xfrm>
            <a:off x="4648200" y="3657600"/>
            <a:ext cx="2865120" cy="1920240"/>
          </a:xfrm>
          <a:prstGeom prst="rect">
            <a:avLst/>
          </a:prstGeom>
          <a:noFill/>
          <a:ln/>
        </p:spPr>
        <p:txBody>
          <a:bodyPr wrap="square" lIns="0" tIns="0" rIns="0" bIns="0" rtlCol="0" anchor="t"/>
          <a:lstStyle/>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Foundation — Collins</a:t>
            </a:r>
            <a:endParaRPr lang="en-US" sz="1300" dirty="0"/>
          </a:p>
          <a:p>
            <a:pPr marL="0" indent="0" algn="l">
              <a:lnSpc>
                <a:spcPct val="122000"/>
              </a:lnSpc>
              <a:buNone/>
            </a:pPr>
            <a:r>
              <a:rPr lang="en-US" sz="1300" dirty="0">
                <a:solidFill>
                  <a:srgbClr val="3A2B29"/>
                </a:solidFill>
                <a:latin typeface="Century Gothic" pitchFamily="34" charset="0"/>
                <a:ea typeface="Century Gothic" pitchFamily="34" charset="-122"/>
                <a:cs typeface="Century Gothic" pitchFamily="34" charset="-120"/>
              </a:rPr>
              <a:t>Complete Revision &amp; Practice</a:t>
            </a:r>
            <a:endParaRPr lang="en-US" sz="1300" dirty="0"/>
          </a:p>
          <a:p>
            <a:pPr marL="0" indent="0" algn="l">
              <a:lnSpc>
                <a:spcPct val="122000"/>
              </a:lnSpc>
              <a:buNone/>
            </a:pPr>
            <a:r>
              <a:rPr lang="en-US" sz="700" dirty="0">
                <a:solidFill>
                  <a:srgbClr val="3A2B29"/>
                </a:solidFill>
                <a:latin typeface="Century Gothic" pitchFamily="34" charset="0"/>
                <a:ea typeface="Century Gothic" pitchFamily="34" charset="-122"/>
                <a:cs typeface="Century Gothic" pitchFamily="34" charset="-120"/>
              </a:rPr>
              <a:t> </a:t>
            </a:r>
            <a:endParaRPr lang="en-US" sz="1300" dirty="0"/>
          </a:p>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Higher — CGP</a:t>
            </a:r>
            <a:endParaRPr lang="en-US" sz="1300" dirty="0"/>
          </a:p>
          <a:p>
            <a:pPr marL="0" indent="0" algn="l">
              <a:lnSpc>
                <a:spcPct val="122000"/>
              </a:lnSpc>
              <a:buNone/>
            </a:pPr>
            <a:r>
              <a:rPr lang="en-US" sz="1300" dirty="0">
                <a:solidFill>
                  <a:srgbClr val="3A2B29"/>
                </a:solidFill>
                <a:latin typeface="Century Gothic" pitchFamily="34" charset="0"/>
                <a:ea typeface="Century Gothic" pitchFamily="34" charset="-122"/>
                <a:cs typeface="Century Gothic" pitchFamily="34" charset="-120"/>
              </a:rPr>
              <a:t>Complete Revision &amp; Practice</a:t>
            </a:r>
            <a:endParaRPr lang="en-US" sz="1300" dirty="0"/>
          </a:p>
        </p:txBody>
      </p:sp>
      <p:sp>
        <p:nvSpPr>
          <p:cNvPr id="12" name="Shape 9"/>
          <p:cNvSpPr/>
          <p:nvPr/>
        </p:nvSpPr>
        <p:spPr>
          <a:xfrm>
            <a:off x="8107680" y="1417320"/>
            <a:ext cx="3413760" cy="3429000"/>
          </a:xfrm>
          <a:prstGeom prst="roundRect">
            <a:avLst>
              <a:gd name="adj" fmla="val 2411"/>
            </a:avLst>
          </a:prstGeom>
          <a:solidFill>
            <a:srgbClr val="FFFFFF"/>
          </a:solidFill>
          <a:ln w="9525">
            <a:solidFill>
              <a:srgbClr val="EFE4D8"/>
            </a:solidFill>
            <a:prstDash val="solid"/>
          </a:ln>
          <a:effectLst>
            <a:outerShdw blurRad="127000" dist="25400" dir="5400000" algn="bl" rotWithShape="0">
              <a:srgbClr val="7F423C">
                <a:alpha val="12000"/>
              </a:srgbClr>
            </a:outerShdw>
          </a:effectLst>
        </p:spPr>
        <p:txBody>
          <a:bodyPr/>
          <a:lstStyle/>
          <a:p>
            <a:endParaRPr lang="en-GB"/>
          </a:p>
        </p:txBody>
      </p:sp>
      <p:sp>
        <p:nvSpPr>
          <p:cNvPr id="13" name="Text 10"/>
          <p:cNvSpPr txBox="1"/>
          <p:nvPr/>
        </p:nvSpPr>
        <p:spPr>
          <a:xfrm>
            <a:off x="8382000" y="1645920"/>
            <a:ext cx="2865120" cy="411480"/>
          </a:xfrm>
          <a:prstGeom prst="rect">
            <a:avLst/>
          </a:prstGeom>
          <a:noFill/>
          <a:ln/>
        </p:spPr>
        <p:txBody>
          <a:bodyPr wrap="square" lIns="0" tIns="0" rIns="0" bIns="0" rtlCol="0" anchor="ctr"/>
          <a:lstStyle/>
          <a:p>
            <a:pPr marL="0" indent="0" algn="l">
              <a:buNone/>
            </a:pPr>
            <a:r>
              <a:rPr lang="en-US" sz="1900" b="1" dirty="0">
                <a:solidFill>
                  <a:srgbClr val="CD0506"/>
                </a:solidFill>
                <a:latin typeface="Century Gothic" pitchFamily="34" charset="0"/>
                <a:ea typeface="Century Gothic" pitchFamily="34" charset="-122"/>
                <a:cs typeface="Century Gothic" pitchFamily="34" charset="-120"/>
              </a:rPr>
              <a:t>Revision websites</a:t>
            </a:r>
            <a:endParaRPr lang="en-US" sz="1900" dirty="0"/>
          </a:p>
        </p:txBody>
      </p:sp>
      <p:sp>
        <p:nvSpPr>
          <p:cNvPr id="14" name="Text 11"/>
          <p:cNvSpPr txBox="1"/>
          <p:nvPr/>
        </p:nvSpPr>
        <p:spPr>
          <a:xfrm>
            <a:off x="8382000" y="2103120"/>
            <a:ext cx="2865120" cy="3566160"/>
          </a:xfrm>
          <a:prstGeom prst="rect">
            <a:avLst/>
          </a:prstGeom>
          <a:noFill/>
          <a:ln/>
        </p:spPr>
        <p:txBody>
          <a:bodyPr wrap="square" lIns="0" tIns="0" rIns="0" bIns="0" rtlCol="0" anchor="t"/>
          <a:lstStyle/>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mathsgenie.co.uk</a:t>
            </a:r>
            <a:endParaRPr lang="en-US" sz="1300" dirty="0"/>
          </a:p>
          <a:p>
            <a:pPr marL="0" indent="0" algn="l">
              <a:lnSpc>
                <a:spcPct val="122000"/>
              </a:lnSpc>
              <a:buNone/>
            </a:pPr>
            <a:r>
              <a:rPr lang="en-US" sz="1300" dirty="0">
                <a:solidFill>
                  <a:srgbClr val="6E5B58"/>
                </a:solidFill>
                <a:latin typeface="Century Gothic" pitchFamily="34" charset="0"/>
                <a:ea typeface="Century Gothic" pitchFamily="34" charset="-122"/>
                <a:cs typeface="Century Gothic" pitchFamily="34" charset="-120"/>
              </a:rPr>
              <a:t>Papers and topics by grade</a:t>
            </a:r>
            <a:endParaRPr lang="en-US" sz="1300" dirty="0"/>
          </a:p>
          <a:p>
            <a:pPr marL="0" indent="0" algn="l">
              <a:lnSpc>
                <a:spcPct val="122000"/>
              </a:lnSpc>
              <a:buNone/>
            </a:pPr>
            <a:r>
              <a:rPr lang="en-US" sz="700" dirty="0">
                <a:solidFill>
                  <a:srgbClr val="3A2B29"/>
                </a:solidFill>
                <a:latin typeface="Century Gothic" pitchFamily="34" charset="0"/>
                <a:ea typeface="Century Gothic" pitchFamily="34" charset="-122"/>
                <a:cs typeface="Century Gothic" pitchFamily="34" charset="-120"/>
              </a:rPr>
              <a:t> </a:t>
            </a:r>
            <a:endParaRPr lang="en-US" sz="1300" dirty="0"/>
          </a:p>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sparxmaths.uk/student</a:t>
            </a:r>
            <a:endParaRPr lang="en-US" sz="1300" dirty="0"/>
          </a:p>
          <a:p>
            <a:pPr marL="0" indent="0" algn="l">
              <a:lnSpc>
                <a:spcPct val="122000"/>
              </a:lnSpc>
              <a:buNone/>
            </a:pPr>
            <a:r>
              <a:rPr lang="en-US" sz="1300" dirty="0">
                <a:solidFill>
                  <a:srgbClr val="6E5B58"/>
                </a:solidFill>
                <a:latin typeface="Century Gothic" pitchFamily="34" charset="0"/>
                <a:ea typeface="Century Gothic" pitchFamily="34" charset="-122"/>
                <a:cs typeface="Century Gothic" pitchFamily="34" charset="-120"/>
              </a:rPr>
              <a:t>Independent revision, with videos</a:t>
            </a:r>
            <a:endParaRPr lang="en-US" sz="1300" dirty="0"/>
          </a:p>
          <a:p>
            <a:pPr marL="0" indent="0" algn="l">
              <a:lnSpc>
                <a:spcPct val="122000"/>
              </a:lnSpc>
              <a:buNone/>
            </a:pPr>
            <a:r>
              <a:rPr lang="en-US" sz="700" dirty="0">
                <a:solidFill>
                  <a:srgbClr val="3A2B29"/>
                </a:solidFill>
                <a:latin typeface="Century Gothic" pitchFamily="34" charset="0"/>
                <a:ea typeface="Century Gothic" pitchFamily="34" charset="-122"/>
                <a:cs typeface="Century Gothic" pitchFamily="34" charset="-120"/>
              </a:rPr>
              <a:t> </a:t>
            </a:r>
            <a:endParaRPr lang="en-US" sz="1300" dirty="0"/>
          </a:p>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corbettmaths.co.uk</a:t>
            </a:r>
            <a:endParaRPr lang="en-US" sz="1300" dirty="0"/>
          </a:p>
          <a:p>
            <a:pPr marL="0" indent="0" algn="l">
              <a:lnSpc>
                <a:spcPct val="122000"/>
              </a:lnSpc>
              <a:buNone/>
            </a:pPr>
            <a:r>
              <a:rPr lang="en-US" sz="1300" dirty="0">
                <a:solidFill>
                  <a:srgbClr val="6E5B58"/>
                </a:solidFill>
                <a:latin typeface="Century Gothic" pitchFamily="34" charset="0"/>
                <a:ea typeface="Century Gothic" pitchFamily="34" charset="-122"/>
                <a:cs typeface="Century Gothic" pitchFamily="34" charset="-120"/>
              </a:rPr>
              <a:t>Topic videos and worksheets</a:t>
            </a:r>
            <a:endParaRPr lang="en-US" sz="1300" dirty="0"/>
          </a:p>
          <a:p>
            <a:pPr marL="0" indent="0" algn="l">
              <a:lnSpc>
                <a:spcPct val="122000"/>
              </a:lnSpc>
              <a:buNone/>
            </a:pPr>
            <a:r>
              <a:rPr lang="en-US" sz="700" dirty="0">
                <a:solidFill>
                  <a:srgbClr val="3A2B29"/>
                </a:solidFill>
                <a:latin typeface="Century Gothic" pitchFamily="34" charset="0"/>
                <a:ea typeface="Century Gothic" pitchFamily="34" charset="-122"/>
                <a:cs typeface="Century Gothic" pitchFamily="34" charset="-120"/>
              </a:rPr>
              <a:t> </a:t>
            </a:r>
            <a:endParaRPr lang="en-US" sz="1300" dirty="0"/>
          </a:p>
          <a:p>
            <a:pPr marL="0" indent="0" algn="l">
              <a:lnSpc>
                <a:spcPct val="122000"/>
              </a:lnSpc>
              <a:buNone/>
            </a:pPr>
            <a:r>
              <a:rPr lang="en-US" sz="1300" b="1" dirty="0">
                <a:solidFill>
                  <a:srgbClr val="3A2B29"/>
                </a:solidFill>
                <a:latin typeface="Century Gothic" pitchFamily="34" charset="0"/>
                <a:ea typeface="Century Gothic" pitchFamily="34" charset="-122"/>
                <a:cs typeface="Century Gothic" pitchFamily="34" charset="-120"/>
              </a:rPr>
              <a:t>youtube.com</a:t>
            </a:r>
            <a:endParaRPr lang="en-US" sz="1300" dirty="0"/>
          </a:p>
          <a:p>
            <a:pPr marL="0" indent="0" algn="l">
              <a:lnSpc>
                <a:spcPct val="122000"/>
              </a:lnSpc>
              <a:buNone/>
            </a:pPr>
            <a:r>
              <a:rPr lang="en-US" sz="1300" dirty="0">
                <a:solidFill>
                  <a:srgbClr val="6E5B58"/>
                </a:solidFill>
                <a:latin typeface="Century Gothic" pitchFamily="34" charset="0"/>
                <a:ea typeface="Century Gothic" pitchFamily="34" charset="-122"/>
                <a:cs typeface="Century Gothic" pitchFamily="34" charset="-120"/>
              </a:rPr>
              <a:t>Full past paper walkthroughs</a:t>
            </a:r>
            <a:endParaRPr lang="en-US" sz="1300" dirty="0"/>
          </a:p>
        </p:txBody>
      </p:sp>
      <p:sp>
        <p:nvSpPr>
          <p:cNvPr id="15" name="Text 12"/>
          <p:cNvSpPr txBox="1"/>
          <p:nvPr/>
        </p:nvSpPr>
        <p:spPr>
          <a:xfrm>
            <a:off x="640080" y="5212080"/>
            <a:ext cx="10881360" cy="365760"/>
          </a:xfrm>
          <a:prstGeom prst="rect">
            <a:avLst/>
          </a:prstGeom>
          <a:noFill/>
          <a:ln/>
        </p:spPr>
        <p:txBody>
          <a:bodyPr wrap="square" lIns="0" tIns="0" rIns="0" bIns="0" rtlCol="0" anchor="ctr"/>
          <a:lstStyle/>
          <a:p>
            <a:pPr marL="0" indent="0" algn="ctr">
              <a:buNone/>
            </a:pPr>
            <a:r>
              <a:rPr lang="en-US" sz="1400" dirty="0">
                <a:solidFill>
                  <a:srgbClr val="6E5B58"/>
                </a:solidFill>
                <a:latin typeface="Century Gothic" pitchFamily="34" charset="0"/>
                <a:ea typeface="Century Gothic" pitchFamily="34" charset="-122"/>
                <a:cs typeface="Century Gothic" pitchFamily="34" charset="-120"/>
              </a:rPr>
              <a:t>Any questions — we are here all evening.</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1810</Words>
  <Application>Microsoft Office PowerPoint</Application>
  <PresentationFormat>Widescreen</PresentationFormat>
  <Paragraphs>166</Paragraphs>
  <Slides>11</Slides>
  <Notes>11</Notes>
  <HiddenSlides>0</HiddenSlides>
  <MMClips>2</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11 GCSE Mathematics Information Evening</dc:title>
  <dc:subject>PptxGenJS Presentation</dc:subject>
  <dc:creator>Tavistock College Mathematics</dc:creator>
  <cp:lastModifiedBy>Ali Jenner</cp:lastModifiedBy>
  <cp:revision>1</cp:revision>
  <dcterms:created xsi:type="dcterms:W3CDTF">2026-09-15T19:03:16Z</dcterms:created>
  <dcterms:modified xsi:type="dcterms:W3CDTF">2026-09-15T19:09:37Z</dcterms:modified>
</cp:coreProperties>
</file>