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57" r:id="rId4"/>
    <p:sldId id="258" r:id="rId5"/>
    <p:sldId id="259" r:id="rId6"/>
    <p:sldId id="269" r:id="rId7"/>
    <p:sldId id="270" r:id="rId8"/>
    <p:sldId id="260" r:id="rId9"/>
    <p:sldId id="268" r:id="rId10"/>
    <p:sldId id="261" r:id="rId11"/>
    <p:sldId id="262" r:id="rId12"/>
    <p:sldId id="267" r:id="rId13"/>
  </p:sldIdLst>
  <p:sldSz cx="9144000" cy="5143500" type="screen16x9"/>
  <p:notesSz cx="6858000" cy="9144000"/>
  <p:embeddedFontLst>
    <p:embeddedFont>
      <p:font typeface="Lexend" panose="020B0604020202020204" charset="0"/>
      <p:regular r:id="rId15"/>
      <p:bold r:id="rId16"/>
    </p:embeddedFont>
    <p:embeddedFont>
      <p:font typeface="Lexend Medium" panose="020B0604020202020204" charset="0"/>
      <p:regular r:id="rId17"/>
      <p:bold r:id="rId18"/>
    </p:embeddedFont>
    <p:embeddedFont>
      <p:font typeface="Lexend SemiBold" panose="020B0604020202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5AEC3-4031-419D-8B13-D749EBC05A86}" v="7" dt="2026-09-15T18:20:26.900"/>
  </p1510:revLst>
</p1510:revInfo>
</file>

<file path=ppt/tableStyles.xml><?xml version="1.0" encoding="utf-8"?>
<a:tblStyleLst xmlns:a="http://schemas.openxmlformats.org/drawingml/2006/main" def="{D3A2DC17-38D2-47CF-938D-A61423C83477}">
  <a:tblStyle styleId="{D3A2DC17-38D2-47CF-938D-A61423C834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Williams" userId="51c6437a-41c1-44b1-b19e-0a1e23a1b4a7" providerId="ADAL" clId="{E278C82E-0DB5-44B9-A7E7-38169194D81B}"/>
    <pc:docChg chg="undo custSel addSld modSld">
      <pc:chgData name="Kevin Williams" userId="51c6437a-41c1-44b1-b19e-0a1e23a1b4a7" providerId="ADAL" clId="{E278C82E-0DB5-44B9-A7E7-38169194D81B}" dt="2026-09-15T18:20:45.881" v="142" actId="27636"/>
      <pc:docMkLst>
        <pc:docMk/>
      </pc:docMkLst>
      <pc:sldChg chg="modSp mod">
        <pc:chgData name="Kevin Williams" userId="51c6437a-41c1-44b1-b19e-0a1e23a1b4a7" providerId="ADAL" clId="{E278C82E-0DB5-44B9-A7E7-38169194D81B}" dt="2026-09-15T18:12:56.054" v="32" actId="20577"/>
        <pc:sldMkLst>
          <pc:docMk/>
          <pc:sldMk cId="1564379247" sldId="264"/>
        </pc:sldMkLst>
        <pc:spChg chg="mod">
          <ac:chgData name="Kevin Williams" userId="51c6437a-41c1-44b1-b19e-0a1e23a1b4a7" providerId="ADAL" clId="{E278C82E-0DB5-44B9-A7E7-38169194D81B}" dt="2026-09-15T18:12:56.054" v="32" actId="20577"/>
          <ac:spMkLst>
            <pc:docMk/>
            <pc:sldMk cId="1564379247" sldId="264"/>
            <ac:spMk id="3" creationId="{10700513-364C-E883-78F0-FCCFD4C8C39B}"/>
          </ac:spMkLst>
        </pc:spChg>
      </pc:sldChg>
      <pc:sldChg chg="add">
        <pc:chgData name="Kevin Williams" userId="51c6437a-41c1-44b1-b19e-0a1e23a1b4a7" providerId="ADAL" clId="{E278C82E-0DB5-44B9-A7E7-38169194D81B}" dt="2026-09-15T15:48:25.144" v="0"/>
        <pc:sldMkLst>
          <pc:docMk/>
          <pc:sldMk cId="562913831" sldId="267"/>
        </pc:sldMkLst>
      </pc:sldChg>
      <pc:sldChg chg="modSp new mod">
        <pc:chgData name="Kevin Williams" userId="51c6437a-41c1-44b1-b19e-0a1e23a1b4a7" providerId="ADAL" clId="{E278C82E-0DB5-44B9-A7E7-38169194D81B}" dt="2026-09-15T18:18:42.126" v="72" actId="27636"/>
        <pc:sldMkLst>
          <pc:docMk/>
          <pc:sldMk cId="592215095" sldId="268"/>
        </pc:sldMkLst>
        <pc:spChg chg="mod">
          <ac:chgData name="Kevin Williams" userId="51c6437a-41c1-44b1-b19e-0a1e23a1b4a7" providerId="ADAL" clId="{E278C82E-0DB5-44B9-A7E7-38169194D81B}" dt="2026-09-15T18:18:16.535" v="59" actId="207"/>
          <ac:spMkLst>
            <pc:docMk/>
            <pc:sldMk cId="592215095" sldId="268"/>
            <ac:spMk id="2" creationId="{3B683668-0B51-147D-0D66-3ACEFF936EE3}"/>
          </ac:spMkLst>
        </pc:spChg>
        <pc:spChg chg="mod">
          <ac:chgData name="Kevin Williams" userId="51c6437a-41c1-44b1-b19e-0a1e23a1b4a7" providerId="ADAL" clId="{E278C82E-0DB5-44B9-A7E7-38169194D81B}" dt="2026-09-15T18:18:42.126" v="72" actId="27636"/>
          <ac:spMkLst>
            <pc:docMk/>
            <pc:sldMk cId="592215095" sldId="268"/>
            <ac:spMk id="3" creationId="{A14F3942-999D-EDC8-322F-9A191E3F179D}"/>
          </ac:spMkLst>
        </pc:spChg>
      </pc:sldChg>
      <pc:sldChg chg="modSp add mod">
        <pc:chgData name="Kevin Williams" userId="51c6437a-41c1-44b1-b19e-0a1e23a1b4a7" providerId="ADAL" clId="{E278C82E-0DB5-44B9-A7E7-38169194D81B}" dt="2026-09-15T18:20:00.917" v="109" actId="20577"/>
        <pc:sldMkLst>
          <pc:docMk/>
          <pc:sldMk cId="3271233003" sldId="269"/>
        </pc:sldMkLst>
        <pc:spChg chg="mod">
          <ac:chgData name="Kevin Williams" userId="51c6437a-41c1-44b1-b19e-0a1e23a1b4a7" providerId="ADAL" clId="{E278C82E-0DB5-44B9-A7E7-38169194D81B}" dt="2026-09-15T18:19:26.349" v="95" actId="20577"/>
          <ac:spMkLst>
            <pc:docMk/>
            <pc:sldMk cId="3271233003" sldId="269"/>
            <ac:spMk id="74" creationId="{AFBF35FF-F09B-EE70-1A3E-4671074785BB}"/>
          </ac:spMkLst>
        </pc:spChg>
        <pc:spChg chg="mod">
          <ac:chgData name="Kevin Williams" userId="51c6437a-41c1-44b1-b19e-0a1e23a1b4a7" providerId="ADAL" clId="{E278C82E-0DB5-44B9-A7E7-38169194D81B}" dt="2026-09-15T18:20:00.917" v="109" actId="20577"/>
          <ac:spMkLst>
            <pc:docMk/>
            <pc:sldMk cId="3271233003" sldId="269"/>
            <ac:spMk id="75" creationId="{1AA8BEBC-D802-2DEB-1DA7-DCF2FEC9E513}"/>
          </ac:spMkLst>
        </pc:spChg>
      </pc:sldChg>
      <pc:sldChg chg="modSp add mod">
        <pc:chgData name="Kevin Williams" userId="51c6437a-41c1-44b1-b19e-0a1e23a1b4a7" providerId="ADAL" clId="{E278C82E-0DB5-44B9-A7E7-38169194D81B}" dt="2026-09-15T18:20:45.881" v="142" actId="27636"/>
        <pc:sldMkLst>
          <pc:docMk/>
          <pc:sldMk cId="1017815674" sldId="270"/>
        </pc:sldMkLst>
        <pc:spChg chg="mod">
          <ac:chgData name="Kevin Williams" userId="51c6437a-41c1-44b1-b19e-0a1e23a1b4a7" providerId="ADAL" clId="{E278C82E-0DB5-44B9-A7E7-38169194D81B}" dt="2026-09-15T18:20:12.620" v="129" actId="20577"/>
          <ac:spMkLst>
            <pc:docMk/>
            <pc:sldMk cId="1017815674" sldId="270"/>
            <ac:spMk id="74" creationId="{654B5D8C-27BF-9BFD-9DD1-1BD6F0EDEFD3}"/>
          </ac:spMkLst>
        </pc:spChg>
        <pc:spChg chg="mod">
          <ac:chgData name="Kevin Williams" userId="51c6437a-41c1-44b1-b19e-0a1e23a1b4a7" providerId="ADAL" clId="{E278C82E-0DB5-44B9-A7E7-38169194D81B}" dt="2026-09-15T18:20:45.881" v="142" actId="27636"/>
          <ac:spMkLst>
            <pc:docMk/>
            <pc:sldMk cId="1017815674" sldId="270"/>
            <ac:spMk id="75" creationId="{3FD888DC-26AA-DA0C-F06F-C3AE8D10C2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  <a:ea typeface="Lexend"/>
                <a:cs typeface="Lexend"/>
                <a:sym typeface="Lexend"/>
              </a:rPr>
              <a:t>This font is Lexend and is the one all information should be on so if you copy and paste, please use ctrl+alt+v to paste using this format or change the format to Lexend if you haven’t changed the font.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3d4cb6286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3d4cb6286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066bf4f0d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066bf4f0d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66bf4f0d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066bf4f0d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4EDB3227-372C-0E11-DE6F-BCA47AEBF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66bf4f0d4_0_1:notes">
            <a:extLst>
              <a:ext uri="{FF2B5EF4-FFF2-40B4-BE49-F238E27FC236}">
                <a16:creationId xmlns:a16="http://schemas.microsoft.com/office/drawing/2014/main" id="{0229FD78-436F-EEF3-E6A9-10AC1E139D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066bf4f0d4_0_1:notes">
            <a:extLst>
              <a:ext uri="{FF2B5EF4-FFF2-40B4-BE49-F238E27FC236}">
                <a16:creationId xmlns:a16="http://schemas.microsoft.com/office/drawing/2014/main" id="{FB78D55F-2B1C-0A4F-EBE9-49EA80A829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3215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DFD79ECF-32CD-7E1C-41EF-B2675AC6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066bf4f0d4_0_1:notes">
            <a:extLst>
              <a:ext uri="{FF2B5EF4-FFF2-40B4-BE49-F238E27FC236}">
                <a16:creationId xmlns:a16="http://schemas.microsoft.com/office/drawing/2014/main" id="{3B567CE9-4454-A31E-C94C-B96888CE8D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066bf4f0d4_0_1:notes">
            <a:extLst>
              <a:ext uri="{FF2B5EF4-FFF2-40B4-BE49-F238E27FC236}">
                <a16:creationId xmlns:a16="http://schemas.microsoft.com/office/drawing/2014/main" id="{320954AF-F53C-1C54-B1A9-4512314B03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729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066bf4f0d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066bf4f0d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066bf4f0d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066bf4f0d4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066bf4f0d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066bf4f0d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CAC9C9B7-D915-71C4-7CC0-07DB840A6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066bf4f0d4_0_7:notes">
            <a:extLst>
              <a:ext uri="{FF2B5EF4-FFF2-40B4-BE49-F238E27FC236}">
                <a16:creationId xmlns:a16="http://schemas.microsoft.com/office/drawing/2014/main" id="{6A986E68-8D25-6E4A-1465-7A829124DB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066bf4f0d4_0_7:notes">
            <a:extLst>
              <a:ext uri="{FF2B5EF4-FFF2-40B4-BE49-F238E27FC236}">
                <a16:creationId xmlns:a16="http://schemas.microsoft.com/office/drawing/2014/main" id="{09366F83-4322-45CD-250A-4D15BEDCCE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493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DD2C7-7AB2-76E9-0224-B6048B00D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77C18B-B4E2-4707-529B-F873B2BDB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1BDF6-A936-18B4-8603-47BCD1E10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8D113-4C1F-FB0C-3059-AFB0F7D17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2A818-6CAD-765A-ACFD-587C14797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53068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9BB2F-A11A-B085-1B25-85979A020D4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94050-AC10-9133-A358-9608AB371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E50DF-929A-1A3B-3278-ADD40B81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41C99-BEA4-E0DB-C29D-531507F2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C1914-0CF4-E4E0-673A-9E9BA7A0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7091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900A9-1785-C9B1-265C-3721B003D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00D16-281F-9BFE-3855-4F1E71305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3204B-B905-7029-7EDD-F37366F1F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86036-0C07-A990-21DA-FC5563D11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BB7D9-70C7-400E-83C8-FDCFC978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0217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90305-D7DD-C987-69BD-0369408B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1F6E3-7C3E-2CA2-6DAF-66FC084409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16C4F-732F-03AB-70E1-4ACCCA24B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F9BA6-1AE1-008E-B727-7DB1861D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19E27-6240-058E-8F1C-2F3B1D06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10F9A-D6A1-D948-7C33-C752051F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25065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53785-C313-7C22-2D6C-D6A6770E4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E5E0C-2D7B-F355-A13C-318392AED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A6316-35EA-0445-55EF-75D333EEFE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5B3EFF-58CA-8120-18D8-5C268C1C4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BF4704-294A-5552-AA65-F56D20BDD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1F2306-EEBD-2A06-BCE9-2117B8264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91DE2D-BA72-B7D0-2A21-1B1C7D34D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D80EC-FC61-B845-7372-1A77A7C6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05197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1C578-87BF-C20A-B7FE-D880074E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FCCAC0-DC75-568A-BDA1-7B6A6AC4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2C5FE-23DE-6E30-DF2A-6ED67FB11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45579-9AC5-52F3-AFDD-C41664F6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58210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4FC374-AB36-DAB8-1E44-B08D69C99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EE8629-6A9A-802D-48A2-95C64A96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83FA6-0391-1D15-D7F9-052A9D20B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28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1023-81C9-94BE-171D-D086FD82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86304-17DF-3D49-92D8-F89494461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DFF3C-DA39-EC53-4E43-3A73CF0F1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71689-19A1-BFC5-324D-84DAD279C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03C8F-4E4E-51AD-D5B6-37542A41A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4997C-7A6B-131B-FF48-2419C60A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88469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C643E-BE0B-B3BD-BD35-AB4C97048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3FE163-4C60-3928-728A-AA5E852C3E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234B8-2AF7-0179-6CD5-7BF065BF5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2ECFE-AECB-80C4-D99A-941E5FA30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86B33D-795A-A457-D6BE-DE85F749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F5148-F6E7-1FCC-C352-BADF1D7B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02056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FCD21-CA2F-6F27-C5B7-4874AAF0F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8EAD4-B9A8-DACF-D17B-935217007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E7E09-D4A8-D4D5-0F89-6801C9B92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19F82-8C18-AF97-3349-8D74F01BD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7201C-42DC-8C6B-1064-FB154704C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72962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224FCB-74FF-4D21-C2B5-06F2B0898F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FB6E5B-558C-4D6D-A866-A76D0D7B2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26C5E-AD41-550D-33DF-11CB434F1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375C3-7C1A-5F75-7D43-538965572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34DA7-A090-2F64-0A8E-C4231F984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290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502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AB05F-910D-B18B-35C9-7CC5A049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0B01D-5F13-D2E0-1D09-D1A21B7E8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598C9-1B06-9995-7A8E-BF22CCFB17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3BC856-4FCA-4592-A5C8-742587F0CEB1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D82D2-E14D-3124-ACE8-63006FBDE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1FE93-7C4A-E0AC-D68E-9CE18C3D9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157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0" y="471718"/>
            <a:ext cx="9144000" cy="86898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>
                <a:latin typeface="Lexend SemiBold"/>
                <a:ea typeface="Lexend SemiBold"/>
                <a:cs typeface="Lexend SemiBold"/>
                <a:sym typeface="Lexend SemiBold"/>
              </a:rPr>
              <a:t>Succeeding in Science</a:t>
            </a:r>
            <a:endParaRPr u="sng" dirty="0"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0" y="1340704"/>
            <a:ext cx="9144000" cy="41904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Year 11      2026-2027</a:t>
            </a:r>
            <a:endParaRPr dirty="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34BAA-AD57-455F-7EF4-C45751E9C216}"/>
              </a:ext>
            </a:extLst>
          </p:cNvPr>
          <p:cNvSpPr txBox="1"/>
          <p:nvPr/>
        </p:nvSpPr>
        <p:spPr>
          <a:xfrm>
            <a:off x="2213429" y="2053775"/>
            <a:ext cx="4717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      </a:t>
            </a:r>
            <a:r>
              <a:rPr lang="en-GB" b="1" u="sng" dirty="0"/>
              <a:t>Agenda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to expect in Year 11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Exam Structure and key 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Revision strategies and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Parents can help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305AF-D973-F3F7-BB0A-61A90052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10777"/>
          </a:xfrm>
        </p:spPr>
        <p:txBody>
          <a:bodyPr>
            <a:normAutofit fontScale="90000"/>
          </a:bodyPr>
          <a:lstStyle/>
          <a:p>
            <a:r>
              <a:rPr lang="en-GB" dirty="0"/>
              <a:t>Another Successful Year in Science…What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00513-364C-E883-78F0-FCCFD4C8C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9" y="740229"/>
            <a:ext cx="9064169" cy="4403270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Overall science results in the top 40% in the country</a:t>
            </a:r>
          </a:p>
          <a:p>
            <a:r>
              <a:rPr lang="en-GB" dirty="0"/>
              <a:t>Triple Science results in the top 10% of the country. </a:t>
            </a:r>
          </a:p>
          <a:p>
            <a:r>
              <a:rPr lang="en-GB" dirty="0"/>
              <a:t>National average for % 4-4s and above. </a:t>
            </a:r>
          </a:p>
          <a:p>
            <a:r>
              <a:rPr lang="en-GB" dirty="0"/>
              <a:t>4 courses offered at post-16. Over 60 student places recruited to post 16 Science this year with over 100 studying post 16 Science in total. All 3 A-Level Sciences finished in the top 2% of the country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Attendance matters!</a:t>
            </a:r>
          </a:p>
          <a:p>
            <a:pPr marL="0" indent="0" fontAlgn="base">
              <a:buNone/>
            </a:pPr>
            <a:r>
              <a:rPr lang="en-GB" dirty="0"/>
              <a:t>VA for students based on Attendance</a:t>
            </a:r>
          </a:p>
          <a:p>
            <a:pPr fontAlgn="base"/>
            <a:r>
              <a:rPr lang="en-GB" dirty="0"/>
              <a:t>&lt;85%  -0.344</a:t>
            </a:r>
          </a:p>
          <a:p>
            <a:pPr fontAlgn="base"/>
            <a:r>
              <a:rPr lang="en-GB" dirty="0"/>
              <a:t>85%+  +0.502</a:t>
            </a:r>
          </a:p>
          <a:p>
            <a:pPr fontAlgn="base"/>
            <a:r>
              <a:rPr lang="en-GB" dirty="0"/>
              <a:t>90%+  +0.531</a:t>
            </a:r>
          </a:p>
          <a:p>
            <a:pPr fontAlgn="base"/>
            <a:r>
              <a:rPr lang="en-GB" dirty="0"/>
              <a:t>95%+  +0.618</a:t>
            </a:r>
          </a:p>
          <a:p>
            <a:pPr fontAlgn="base"/>
            <a:r>
              <a:rPr lang="en-GB" dirty="0"/>
              <a:t>97%+  +0.714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 marL="0" indent="0" fontAlgn="base">
              <a:buNone/>
            </a:pPr>
            <a:r>
              <a:rPr lang="en-GB" dirty="0"/>
              <a:t>Attendance 4+ in double science (62.4% in double overall)</a:t>
            </a:r>
          </a:p>
          <a:p>
            <a:pPr fontAlgn="base"/>
            <a:r>
              <a:rPr lang="en-GB" dirty="0"/>
              <a:t>Less than 80% attendance  4+ = 44% </a:t>
            </a:r>
          </a:p>
          <a:p>
            <a:pPr fontAlgn="base"/>
            <a:r>
              <a:rPr lang="en-GB" dirty="0"/>
              <a:t>90% attendance 4+ = 66.1%    5+ = 42.7%</a:t>
            </a:r>
          </a:p>
          <a:p>
            <a:pPr fontAlgn="base"/>
            <a:r>
              <a:rPr lang="en-GB" dirty="0"/>
              <a:t>95% attendance 4+ = 74.4%    5+ = 48.7%</a:t>
            </a:r>
            <a:br>
              <a:rPr lang="en-GB" dirty="0">
                <a:highlight>
                  <a:srgbClr val="FFFF00"/>
                </a:highlight>
              </a:rPr>
            </a:b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64379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Exams</a:t>
            </a:r>
            <a:endParaRPr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01242" y="572700"/>
            <a:ext cx="9042757" cy="457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Both Double and Triple have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•	6 exams in total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•	Higher and foundation to choose between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lang="en-GB"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Triple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•	2 exams for each subject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•	Each exam is 1hr 45mins long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endParaRPr lang="en-GB"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Double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•	6 exams for the double option</a:t>
            </a:r>
            <a:endParaRPr sz="24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-GB" sz="2400" dirty="0"/>
              <a:t>•	Each exam is 1hr 15mins long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22362" y="0"/>
            <a:ext cx="9121638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Key dates</a:t>
            </a:r>
            <a:endParaRPr dirty="0"/>
          </a:p>
        </p:txBody>
      </p:sp>
      <p:graphicFrame>
        <p:nvGraphicFramePr>
          <p:cNvPr id="69" name="Google Shape;69;p15"/>
          <p:cNvGraphicFramePr/>
          <p:nvPr>
            <p:extLst>
              <p:ext uri="{D42A27DB-BD31-4B8C-83A1-F6EECF244321}">
                <p14:modId xmlns:p14="http://schemas.microsoft.com/office/powerpoint/2010/main" val="2624761863"/>
              </p:ext>
            </p:extLst>
          </p:nvPr>
        </p:nvGraphicFramePr>
        <p:xfrm>
          <a:off x="909614" y="1431382"/>
          <a:ext cx="6775125" cy="3580936"/>
        </p:xfrm>
        <a:graphic>
          <a:graphicData uri="http://schemas.openxmlformats.org/drawingml/2006/table">
            <a:tbl>
              <a:tblPr>
                <a:noFill/>
                <a:tableStyleId>{D3A2DC17-38D2-47CF-938D-A61423C83477}</a:tableStyleId>
              </a:tblPr>
              <a:tblGrid>
                <a:gridCol w="225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Exam</a:t>
                      </a:r>
                      <a:endParaRPr sz="1600" b="1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Date</a:t>
                      </a:r>
                      <a:endParaRPr sz="1600" b="1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Time</a:t>
                      </a:r>
                      <a:endParaRPr sz="1600" b="1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Biology 1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11/05/27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Biology 2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10/06/27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Chemistry 1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17/05/27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Chemistry 2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15/06/27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Physics 1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25/05/27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Physics 2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18/06/27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DD4B9D2-3CEB-1BBB-DBF0-9E0F4AEE0E61}"/>
              </a:ext>
            </a:extLst>
          </p:cNvPr>
          <p:cNvSpPr txBox="1"/>
          <p:nvPr/>
        </p:nvSpPr>
        <p:spPr>
          <a:xfrm>
            <a:off x="130629" y="660400"/>
            <a:ext cx="9121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October mocks are the 2 weeks before half term – Paper 1 content</a:t>
            </a:r>
          </a:p>
          <a:p>
            <a:r>
              <a:rPr lang="en-GB" dirty="0"/>
              <a:t>Spring mocks are the 2 weeks after February half term – Paper 2 content (see handout)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What are the exams like?</a:t>
            </a:r>
            <a:endParaRPr dirty="0"/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123014" y="500743"/>
            <a:ext cx="8897972" cy="45502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2000" dirty="0"/>
              <a:t>Focus on practical theory assessment in the exams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GB" sz="2000" dirty="0"/>
              <a:t>On average, 20% of content will be maths based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GB" sz="2000" dirty="0"/>
              <a:t>Biology – 10%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GB" sz="2000" dirty="0"/>
              <a:t>Chemistry – 20%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2000" dirty="0"/>
              <a:t>Physics – 30%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GB" sz="2000" dirty="0"/>
              <a:t>Questions are ‘saw toothed’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-GB" sz="2000" dirty="0"/>
              <a:t>•	All questions start easier and then get harder</a:t>
            </a:r>
            <a:endParaRPr sz="2000" dirty="0"/>
          </a:p>
          <a:p>
            <a:pPr marL="0" lvl="0" indent="0" algn="l" rtl="0">
              <a:lnSpc>
                <a:spcPct val="112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2000" dirty="0"/>
              <a:t>•	Students must attempt the whole paper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>
          <a:extLst>
            <a:ext uri="{FF2B5EF4-FFF2-40B4-BE49-F238E27FC236}">
              <a16:creationId xmlns:a16="http://schemas.microsoft.com/office/drawing/2014/main" id="{625CCA48-1668-B2E6-1BD9-74B242FBD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>
            <a:extLst>
              <a:ext uri="{FF2B5EF4-FFF2-40B4-BE49-F238E27FC236}">
                <a16:creationId xmlns:a16="http://schemas.microsoft.com/office/drawing/2014/main" id="{AFBF35FF-F09B-EE70-1A3E-4671074785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Mock 1 - October</a:t>
            </a:r>
            <a:endParaRPr dirty="0"/>
          </a:p>
        </p:txBody>
      </p:sp>
      <p:sp>
        <p:nvSpPr>
          <p:cNvPr id="75" name="Google Shape;75;p16">
            <a:extLst>
              <a:ext uri="{FF2B5EF4-FFF2-40B4-BE49-F238E27FC236}">
                <a16:creationId xmlns:a16="http://schemas.microsoft.com/office/drawing/2014/main" id="{1AA8BEBC-D802-2DEB-1DA7-DCF2FEC9E5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3014" y="572699"/>
            <a:ext cx="8897972" cy="44782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GB" sz="2400" u="sng" dirty="0"/>
              <a:t>Paper 1s</a:t>
            </a:r>
          </a:p>
          <a:p>
            <a:pPr marL="114300" indent="0">
              <a:buNone/>
            </a:pPr>
            <a:endParaRPr lang="en-GB" sz="3600" dirty="0"/>
          </a:p>
          <a:p>
            <a:r>
              <a:rPr lang="en-GB" sz="2400" dirty="0"/>
              <a:t>The content covered will be as follows: </a:t>
            </a:r>
            <a:endParaRPr lang="en-GB" sz="3600" dirty="0"/>
          </a:p>
          <a:p>
            <a:r>
              <a:rPr lang="en-GB" sz="2400" dirty="0"/>
              <a:t>Biology: Cell biology; Organisation; Infection and response and Bioenergetics </a:t>
            </a:r>
            <a:endParaRPr lang="en-GB" sz="3600" dirty="0"/>
          </a:p>
          <a:p>
            <a:pPr lvl="1"/>
            <a:r>
              <a:rPr lang="en-GB" dirty="0"/>
              <a:t>Which are B1- B9 in the revision guide or Specification topics 1-4</a:t>
            </a:r>
            <a:endParaRPr lang="en-GB" sz="2800" dirty="0"/>
          </a:p>
          <a:p>
            <a:pPr lvl="1"/>
            <a:r>
              <a:rPr lang="en-GB" dirty="0"/>
              <a:t>10% Maths and Required practicals assessed within paper.</a:t>
            </a:r>
          </a:p>
          <a:p>
            <a:pPr lvl="1"/>
            <a:endParaRPr lang="en-GB" sz="2800" dirty="0"/>
          </a:p>
          <a:p>
            <a:r>
              <a:rPr lang="en-GB" sz="2400" dirty="0"/>
              <a:t>Chemistry: Atomic structure and the periodic table; Bonding, structure and the properties of matter; Quantitative chemistry; Chemical change and Energy changes</a:t>
            </a:r>
            <a:endParaRPr lang="en-GB" sz="3600" dirty="0"/>
          </a:p>
          <a:p>
            <a:pPr lvl="1"/>
            <a:r>
              <a:rPr lang="en-GB" dirty="0"/>
              <a:t>Which are C1 - C7 in the revision guide or Specification topics 1-5</a:t>
            </a:r>
            <a:endParaRPr lang="en-GB" sz="2800" dirty="0"/>
          </a:p>
          <a:p>
            <a:pPr lvl="1"/>
            <a:r>
              <a:rPr lang="en-GB" dirty="0"/>
              <a:t>20% Maths and Required practicals assessed within paper.</a:t>
            </a:r>
          </a:p>
          <a:p>
            <a:pPr lvl="1"/>
            <a:endParaRPr lang="en-GB" sz="2800" dirty="0"/>
          </a:p>
          <a:p>
            <a:r>
              <a:rPr lang="en-GB" sz="2400" dirty="0"/>
              <a:t>Physics: Energy; Electricity; Particle model of matter and Atomic structure</a:t>
            </a:r>
            <a:endParaRPr lang="en-GB" sz="3600" dirty="0"/>
          </a:p>
          <a:p>
            <a:pPr lvl="1"/>
            <a:r>
              <a:rPr lang="en-GB" dirty="0"/>
              <a:t>Which are P1 - P7 in the revision guide or Specification topics 1-4</a:t>
            </a:r>
            <a:endParaRPr lang="en-GB" sz="2800" dirty="0"/>
          </a:p>
          <a:p>
            <a:pPr lvl="1"/>
            <a:r>
              <a:rPr lang="en-GB" dirty="0"/>
              <a:t>30% Maths and Required practicals assessed within paper.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71233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>
          <a:extLst>
            <a:ext uri="{FF2B5EF4-FFF2-40B4-BE49-F238E27FC236}">
              <a16:creationId xmlns:a16="http://schemas.microsoft.com/office/drawing/2014/main" id="{AB1981E3-AD56-A651-7C85-DDDC09D1C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>
            <a:extLst>
              <a:ext uri="{FF2B5EF4-FFF2-40B4-BE49-F238E27FC236}">
                <a16:creationId xmlns:a16="http://schemas.microsoft.com/office/drawing/2014/main" id="{654B5D8C-27BF-9BFD-9DD1-1BD6F0EDEF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Mock 2 - February</a:t>
            </a:r>
            <a:endParaRPr dirty="0"/>
          </a:p>
        </p:txBody>
      </p:sp>
      <p:sp>
        <p:nvSpPr>
          <p:cNvPr id="75" name="Google Shape;75;p16">
            <a:extLst>
              <a:ext uri="{FF2B5EF4-FFF2-40B4-BE49-F238E27FC236}">
                <a16:creationId xmlns:a16="http://schemas.microsoft.com/office/drawing/2014/main" id="{3FD888DC-26AA-DA0C-F06F-C3AE8D10C2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3014" y="572699"/>
            <a:ext cx="8897972" cy="44782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114300" indent="0">
              <a:buNone/>
            </a:pPr>
            <a:r>
              <a:rPr lang="en-GB" sz="2400" u="sng" dirty="0"/>
              <a:t>Paper 2s</a:t>
            </a:r>
          </a:p>
          <a:p>
            <a:pPr marL="114300" indent="0">
              <a:buNone/>
            </a:pPr>
            <a:endParaRPr lang="en-GB" sz="3600" dirty="0"/>
          </a:p>
          <a:p>
            <a:r>
              <a:rPr lang="en-GB" sz="2400" dirty="0"/>
              <a:t>Content covered as follows, but any understanding of fundamental principles from Paper 1 can be assessed in Paper 2. Maths and required practicals are assessed in the same proportions as in paper 1.</a:t>
            </a:r>
          </a:p>
          <a:p>
            <a:endParaRPr lang="en-GB" sz="3600" dirty="0"/>
          </a:p>
          <a:p>
            <a:pPr lvl="0"/>
            <a:r>
              <a:rPr lang="en-GB" sz="2400" dirty="0"/>
              <a:t>Biology: Homeostasis and response; Inheritance; Ecology</a:t>
            </a:r>
            <a:endParaRPr lang="en-GB" sz="3600" dirty="0"/>
          </a:p>
          <a:p>
            <a:pPr lvl="1"/>
            <a:r>
              <a:rPr lang="en-GB" sz="2100" dirty="0"/>
              <a:t>Which are B10 - B18 in the revision guide or Specification topics 5-7; homeostasis and response, inheritance, variation and evolution, ecology. </a:t>
            </a:r>
          </a:p>
          <a:p>
            <a:pPr lvl="1"/>
            <a:endParaRPr lang="en-GB" sz="3300" dirty="0"/>
          </a:p>
          <a:p>
            <a:pPr lvl="0"/>
            <a:r>
              <a:rPr lang="en-GB" sz="2400" dirty="0"/>
              <a:t>Chemistry: The rate and extent of chemical change and Organic chemistry</a:t>
            </a:r>
            <a:endParaRPr lang="en-GB" sz="3600" dirty="0"/>
          </a:p>
          <a:p>
            <a:pPr lvl="1"/>
            <a:r>
              <a:rPr lang="en-GB" dirty="0"/>
              <a:t>Which are C8 - C15 in the revision guide or Specification topics 6-10. Rates of reaction and equilibria, organic chemistry, chemical testing and environmental science (atmosphere and resources)</a:t>
            </a:r>
          </a:p>
          <a:p>
            <a:pPr lvl="1"/>
            <a:endParaRPr lang="en-GB" sz="2800" dirty="0"/>
          </a:p>
          <a:p>
            <a:pPr lvl="0"/>
            <a:r>
              <a:rPr lang="en-GB" sz="2400" dirty="0"/>
              <a:t>Physics: Forces and Waves</a:t>
            </a:r>
            <a:endParaRPr lang="en-GB" sz="3600" dirty="0"/>
          </a:p>
          <a:p>
            <a:pPr lvl="1"/>
            <a:r>
              <a:rPr lang="en-GB" dirty="0"/>
              <a:t>Which are P8 - P15 in the revision guide or Specification topics 5-7; forces and motion, waves, electromagnetism (Light and Space – Triple only).</a:t>
            </a:r>
            <a:endParaRPr lang="en-GB" sz="2800" dirty="0"/>
          </a:p>
          <a:p>
            <a:pPr marL="11430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017815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0" y="-4918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Equipment</a:t>
            </a:r>
            <a:endParaRPr dirty="0"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Black pens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30cm ruler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Pencils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Rubber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Pencil sharpener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Scientific Calculator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Protractor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827" y="890014"/>
            <a:ext cx="3279549" cy="3808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Product image 1">
            <a:extLst>
              <a:ext uri="{FF2B5EF4-FFF2-40B4-BE49-F238E27FC236}">
                <a16:creationId xmlns:a16="http://schemas.microsoft.com/office/drawing/2014/main" id="{33C3EEB9-375A-5AE5-C0EE-A2AB5B38B5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8" t="10194" r="24644" b="9604"/>
          <a:stretch>
            <a:fillRect/>
          </a:stretch>
        </p:blipFill>
        <p:spPr bwMode="auto">
          <a:xfrm>
            <a:off x="6255657" y="709375"/>
            <a:ext cx="1944914" cy="412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3668-0B51-147D-0D66-3ACEFF936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Courses</a:t>
            </a:r>
            <a:br>
              <a:rPr lang="en-US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F3942-999D-EDC8-322F-9A191E3F1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789" y="785905"/>
            <a:ext cx="8748587" cy="4114506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dirty="0"/>
              <a:t>We follow the AQA specification for all our courses. </a:t>
            </a:r>
          </a:p>
          <a:p>
            <a:pPr marL="114300" indent="0">
              <a:buNone/>
            </a:pP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11ATT-11DAR are studying AQA Combined Science Trilogy Foundation Tier (FT). </a:t>
            </a:r>
            <a:r>
              <a:rPr lang="en-US" i="1" dirty="0"/>
              <a:t>Students will achieve 2 GCSE grades ranging from 1-1 to 5-5. 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11ELI + FEY are studying AQA GCSE Combined Science Trilogy Higher Tier (HT) but </a:t>
            </a:r>
            <a:r>
              <a:rPr lang="en-US" i="1" dirty="0"/>
              <a:t>are currently operating as a mixed set and we will use the next mock data to make decisions about tiers.</a:t>
            </a:r>
            <a:r>
              <a:rPr lang="en-US" dirty="0"/>
              <a:t> Students will take BOTH FT and HT papers in mock 2 for a final determination of tier of entry. 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11GAL and 11NEW are currently Studying AQA Combined Science Trilogy Higher Tier (HT).</a:t>
            </a:r>
            <a:r>
              <a:rPr lang="en-US" i="1" dirty="0"/>
              <a:t> Students will achieve 2 GCSE grades ranging from 4-3 to 9-9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GB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11HAL are Studying AQA Single Science (Triple Science). </a:t>
            </a:r>
            <a:r>
              <a:rPr lang="en-US" i="1" dirty="0"/>
              <a:t>Students will achieve 3 distinct grades ranging from 3-9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21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What do students need to do?</a:t>
            </a:r>
            <a:endParaRPr dirty="0"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/>
            <a:r>
              <a:rPr lang="en-GB" dirty="0"/>
              <a:t>Revise consistently for Science on a regular basis. We would suggest 45mins a night (roughly 20mins per GCSE)</a:t>
            </a:r>
            <a:endParaRPr dirty="0"/>
          </a:p>
          <a:p>
            <a:pPr marL="342900">
              <a:spcBef>
                <a:spcPts val="1200"/>
              </a:spcBef>
            </a:pPr>
            <a:r>
              <a:rPr lang="en-GB" dirty="0"/>
              <a:t>It is important that this is regular in smaller doses – a prolonged revision session does not always help – Focus on </a:t>
            </a:r>
            <a:r>
              <a:rPr lang="en-GB" dirty="0" err="1"/>
              <a:t>Uplearn</a:t>
            </a:r>
            <a:endParaRPr dirty="0"/>
          </a:p>
          <a:p>
            <a:pPr marL="342900">
              <a:spcBef>
                <a:spcPts val="1200"/>
              </a:spcBef>
            </a:pPr>
            <a:r>
              <a:rPr lang="en-GB" dirty="0"/>
              <a:t>One day should be taken off from revision/schoolwork each week</a:t>
            </a:r>
            <a:endParaRPr dirty="0"/>
          </a:p>
          <a:p>
            <a:pPr marL="342900">
              <a:spcBef>
                <a:spcPts val="1200"/>
              </a:spcBef>
            </a:pPr>
            <a:r>
              <a:rPr lang="en-GB" dirty="0"/>
              <a:t>Plan out to cover all the areas that are in their exam</a:t>
            </a:r>
            <a:endParaRPr dirty="0"/>
          </a:p>
          <a:p>
            <a:pPr marL="342900">
              <a:spcBef>
                <a:spcPts val="1200"/>
              </a:spcBef>
              <a:spcAft>
                <a:spcPts val="1200"/>
              </a:spcAft>
            </a:pPr>
            <a:r>
              <a:rPr lang="en-GB" dirty="0"/>
              <a:t>Revise the material, then practice the exam questions, then mark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0" y="8982"/>
            <a:ext cx="9144000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How are we helping students?</a:t>
            </a:r>
            <a:endParaRPr dirty="0"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/>
              <a:t>All students will have a revision guide for Science (in the next 2 weeks)</a:t>
            </a:r>
            <a:endParaRPr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/>
              <a:t>We are providing after school revision every Monday from November</a:t>
            </a:r>
            <a:endParaRPr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/>
              <a:t>There is a range of revision materials on Google classroom</a:t>
            </a:r>
            <a:endParaRPr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/>
              <a:t>We will provide 2 full sets of past papers for students to practice (Next week)</a:t>
            </a:r>
            <a:endParaRPr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/>
              <a:t>We have 5 sets of each papers to go through in class / set as homework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 err="1"/>
              <a:t>Uplearn</a:t>
            </a:r>
            <a:r>
              <a:rPr lang="en-GB" dirty="0"/>
              <a:t> + Seneca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dirty="0"/>
              <a:t>Kerboodle / lost learning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>
          <a:extLst>
            <a:ext uri="{FF2B5EF4-FFF2-40B4-BE49-F238E27FC236}">
              <a16:creationId xmlns:a16="http://schemas.microsoft.com/office/drawing/2014/main" id="{E2C7E398-0B95-6C31-75FE-A9F296A4E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>
            <a:extLst>
              <a:ext uri="{FF2B5EF4-FFF2-40B4-BE49-F238E27FC236}">
                <a16:creationId xmlns:a16="http://schemas.microsoft.com/office/drawing/2014/main" id="{581DA1A4-AA42-229B-1312-D80A21633C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62" y="0"/>
            <a:ext cx="9121638" cy="5727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Key dates</a:t>
            </a:r>
            <a:endParaRPr dirty="0"/>
          </a:p>
        </p:txBody>
      </p:sp>
      <p:graphicFrame>
        <p:nvGraphicFramePr>
          <p:cNvPr id="69" name="Google Shape;69;p15">
            <a:extLst>
              <a:ext uri="{FF2B5EF4-FFF2-40B4-BE49-F238E27FC236}">
                <a16:creationId xmlns:a16="http://schemas.microsoft.com/office/drawing/2014/main" id="{91FB8CAB-3AA8-B04B-C4D1-B5D5A39A8EF4}"/>
              </a:ext>
            </a:extLst>
          </p:cNvPr>
          <p:cNvGraphicFramePr/>
          <p:nvPr/>
        </p:nvGraphicFramePr>
        <p:xfrm>
          <a:off x="909614" y="1431382"/>
          <a:ext cx="6775125" cy="3580936"/>
        </p:xfrm>
        <a:graphic>
          <a:graphicData uri="http://schemas.openxmlformats.org/drawingml/2006/table">
            <a:tbl>
              <a:tblPr>
                <a:noFill/>
                <a:tableStyleId>{D3A2DC17-38D2-47CF-938D-A61423C83477}</a:tableStyleId>
              </a:tblPr>
              <a:tblGrid>
                <a:gridCol w="225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7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Exam</a:t>
                      </a:r>
                      <a:endParaRPr sz="1600" b="1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Date</a:t>
                      </a:r>
                      <a:endParaRPr sz="1600" b="1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Time</a:t>
                      </a:r>
                      <a:endParaRPr sz="1600" b="1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Biology 1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11/05/27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Biology 2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10/06/27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Chemistry 1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17/05/27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Chemistry 2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15/06/27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Physics 1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25/05/27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Physics 2</a:t>
                      </a:r>
                      <a:endParaRPr sz="1600">
                        <a:solidFill>
                          <a:srgbClr val="0000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18/06/27</a:t>
                      </a:r>
                      <a:endParaRPr sz="2000" dirty="0">
                        <a:solidFill>
                          <a:srgbClr val="0000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AM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EEF3086-33DB-9A30-B5EA-E7D02B128143}"/>
              </a:ext>
            </a:extLst>
          </p:cNvPr>
          <p:cNvSpPr txBox="1"/>
          <p:nvPr/>
        </p:nvSpPr>
        <p:spPr>
          <a:xfrm>
            <a:off x="130629" y="660400"/>
            <a:ext cx="9121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October mocks are the 2 weeks before half term – Paper 1 content</a:t>
            </a:r>
          </a:p>
          <a:p>
            <a:r>
              <a:rPr lang="en-GB" dirty="0"/>
              <a:t>Spring mocks are the 2 weeks after February half term – Paper 2 content (see handout)</a:t>
            </a:r>
          </a:p>
        </p:txBody>
      </p:sp>
    </p:spTree>
    <p:extLst>
      <p:ext uri="{BB962C8B-B14F-4D97-AF65-F5344CB8AC3E}">
        <p14:creationId xmlns:p14="http://schemas.microsoft.com/office/powerpoint/2010/main" val="562913831"/>
      </p:ext>
    </p:extLst>
  </p:cSld>
  <p:clrMapOvr>
    <a:masterClrMapping/>
  </p:clrMapOvr>
</p:sld>
</file>

<file path=ppt/theme/theme1.xml><?xml version="1.0" encoding="utf-8"?>
<a:theme xmlns:a="http://schemas.openxmlformats.org/drawingml/2006/main" name="yellow calibr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ellow calibri" id="{8D0B43D7-DDB2-419D-8DAC-27372F151D20}" vid="{0B5E248E-1E3E-4A00-995D-901ADA3B5A5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b076d90-78b2-4abd-9e05-c20f26289c46}" enabled="0" method="" siteId="{3b076d90-78b2-4abd-9e05-c20f26289c4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yellow calibri</Template>
  <TotalTime>684</TotalTime>
  <Words>1080</Words>
  <Application>Microsoft Office PowerPoint</Application>
  <PresentationFormat>On-screen Show (16:9)</PresentationFormat>
  <Paragraphs>156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Lexend SemiBold</vt:lpstr>
      <vt:lpstr>Lexend</vt:lpstr>
      <vt:lpstr>Calibri</vt:lpstr>
      <vt:lpstr>Lexend Medium</vt:lpstr>
      <vt:lpstr>Calibri Light</vt:lpstr>
      <vt:lpstr>yellow calibri</vt:lpstr>
      <vt:lpstr>Succeeding in Science</vt:lpstr>
      <vt:lpstr>Another Successful Year in Science…What did we learn?</vt:lpstr>
      <vt:lpstr>Exams</vt:lpstr>
      <vt:lpstr>Key dates</vt:lpstr>
      <vt:lpstr>What are the exams like?</vt:lpstr>
      <vt:lpstr>Mock 1 - October</vt:lpstr>
      <vt:lpstr>Mock 2 - February</vt:lpstr>
      <vt:lpstr>Equipment</vt:lpstr>
      <vt:lpstr>The Courses </vt:lpstr>
      <vt:lpstr>What do students need to do?</vt:lpstr>
      <vt:lpstr>How are we helping students?</vt:lpstr>
      <vt:lpstr>Key dates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Kevin Williams</dc:creator>
  <cp:lastModifiedBy>Kevin Williams</cp:lastModifiedBy>
  <cp:revision>3</cp:revision>
  <dcterms:modified xsi:type="dcterms:W3CDTF">2026-09-15T18:20:52Z</dcterms:modified>
</cp:coreProperties>
</file>